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</p:sldIdLst>
  <p:sldSz cy="5143500" cx="9144000"/>
  <p:notesSz cx="6858000" cy="9144000"/>
  <p:embeddedFontLst>
    <p:embeddedFont>
      <p:font typeface="Roboto Black"/>
      <p:bold r:id="rId126"/>
      <p:boldItalic r:id="rId127"/>
    </p:embeddedFont>
    <p:embeddedFont>
      <p:font typeface="Roboto Medium"/>
      <p:regular r:id="rId128"/>
      <p:bold r:id="rId129"/>
      <p:italic r:id="rId130"/>
      <p:boldItalic r:id="rId131"/>
    </p:embeddedFont>
    <p:embeddedFont>
      <p:font typeface="Roboto"/>
      <p:regular r:id="rId132"/>
      <p:bold r:id="rId133"/>
      <p:italic r:id="rId134"/>
      <p:boldItalic r:id="rId135"/>
    </p:embeddedFont>
    <p:embeddedFont>
      <p:font typeface="Roboto Light"/>
      <p:regular r:id="rId136"/>
      <p:bold r:id="rId137"/>
      <p:italic r:id="rId138"/>
      <p:boldItalic r:id="rId1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RobotoMedium-bold.fntdata"/><Relationship Id="rId128" Type="http://schemas.openxmlformats.org/officeDocument/2006/relationships/font" Target="fonts/RobotoMedium-regular.fntdata"/><Relationship Id="rId127" Type="http://schemas.openxmlformats.org/officeDocument/2006/relationships/font" Target="fonts/RobotoBlack-boldItalic.fntdata"/><Relationship Id="rId126" Type="http://schemas.openxmlformats.org/officeDocument/2006/relationships/font" Target="fonts/RobotoBlack-bold.fntdata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font" Target="fonts/RobotoLight-boldItalic.fntdata"/><Relationship Id="rId138" Type="http://schemas.openxmlformats.org/officeDocument/2006/relationships/font" Target="fonts/RobotoLight-italic.fntdata"/><Relationship Id="rId137" Type="http://schemas.openxmlformats.org/officeDocument/2006/relationships/font" Target="fonts/RobotoLight-bold.fntdata"/><Relationship Id="rId132" Type="http://schemas.openxmlformats.org/officeDocument/2006/relationships/font" Target="fonts/Roboto-regular.fntdata"/><Relationship Id="rId131" Type="http://schemas.openxmlformats.org/officeDocument/2006/relationships/font" Target="fonts/RobotoMedium-boldItalic.fntdata"/><Relationship Id="rId130" Type="http://schemas.openxmlformats.org/officeDocument/2006/relationships/font" Target="fonts/RobotoMedium-italic.fntdata"/><Relationship Id="rId136" Type="http://schemas.openxmlformats.org/officeDocument/2006/relationships/font" Target="fonts/RobotoLight-regular.fntdata"/><Relationship Id="rId135" Type="http://schemas.openxmlformats.org/officeDocument/2006/relationships/font" Target="fonts/Roboto-boldItalic.fntdata"/><Relationship Id="rId134" Type="http://schemas.openxmlformats.org/officeDocument/2006/relationships/font" Target="fonts/Roboto-italic.fntdata"/><Relationship Id="rId133" Type="http://schemas.openxmlformats.org/officeDocument/2006/relationships/font" Target="fonts/Roboto-bold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350a4938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350a4938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04635b1d1b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104635b1d1b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Несколько слайдов назад мы спрашивали себя, неужели максимальный размер файла 73 килобайта? И на самом деле нет.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файл больше, то для него выделяется ещё один блок, в котором перечислены блоки этого файла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04635b1d1b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04635b1d1b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 что теперь мы смогли дампить огромные образы жёстких дисков, все два, которые у нас были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02c0ddbd3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102c0ddbd3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02c0ddbd3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102c0ddbd3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02c0ddbd3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02c0ddbd3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02c0ddbd3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102c0ddbd3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04635b1d1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104635b1d1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02c0ddbd3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102c0ddbd3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была скорее программистская задача, чем реверс, но всё же, было весело</a:t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02c0ddbd3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02c0ddbd3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102c0ddbd3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102c0ddbd3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350a4938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350a4938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Информацию про грид я нашёл в двух источниках: Yahoo группа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02c0ddbd3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02c0ddbd3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102c0ddbd3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102c0ddbd3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02c0ddbd3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02c0ddbd3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02c0ddbd3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02c0ddbd3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02c0ddbd3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02c0ddbd3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02c0ddbd3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102c0ddbd3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102c0ddbd3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102c0ddbd3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Благодаря Владу мы узнали ещё много нового и интересного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02c0ddbd3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02c0ddbd3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02c0ddbd31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102c0ddbd3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02c0ddbd3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02c0ddbd3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350a4938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350a4938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инстаграмм аккаунт чувака, у которого было слишком много фоток грида в профиле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решил, что</a:t>
            </a:r>
            <a:r>
              <a:rPr lang="ru"/>
              <a:t> он мне поможет, и он помог - выдал мне доступ к той Яху группе</a:t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02c0ddbd3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102c0ddbd3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350a4938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0350a4938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373489b8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373489b8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373489b8a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373489b8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и, в общем-то, успех. Можно записывать образы на дискеты, и загружаться с них. Всё классно, спасибо за внимание. Но хотелось большего.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373489b8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373489b8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Среди найденных дискет были 720кб, которые не поддерживает первый GRiD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так же со мной поделились образом жёсткого диска.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там очень много интересных файлов, которые хотелось бы запустить на GRiD-е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373489b8a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373489b8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Хотелось так же передавать файлы между ПК и гридом, и, учитывая, что у меня был только флопик, решение было очевидным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c0aea1c3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c0aea1c3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Нужно создавать собственные образы! Или модифицировать существующие.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Добавлять в них нужные файлы, писать на дискеты, и запускать на гриде.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что ж. Давайте разбираться.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c0aea1c3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c0aea1c3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Давайте посмотрим, из чего состоит образ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взял образ загрузочной дискеты операционной системы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2837839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2837839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вот попала ко мне в руки вот такая штука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вам интересна история ноутбуков, то это один из святых граалей. Потому что это один из первых, если не первый, ноутбук.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Вкратце, для контекста: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c0aea1c3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c0aea1c3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Дальше, очевидно, идёт загрузчик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видим разные сообщения об ошибках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видим три вот таких интересных строчки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c0aea1c3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c0aea1c3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корне мы видим директорию Programs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c0aea1c3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c0aea1c3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внутри - файлы CCOS System и Screen.init ScreenImage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То есть, скорее всего, строчки в загрузчике - это файлы, которые он будет искать на дискете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c0aea1c3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c0aea1c3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получается, это имена файлов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c0aea1c3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c0aea1c3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c0aea1c3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c0aea1c3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c0aea1c3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c0aea1c3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c0aea1c3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c0aea1c3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нужен ещё один разделитель - пока непонятно. Может, это указатель конца пути. Если это так, то позже мы увидим, что можно обойтись и без него.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вот, только открыли файл, и уже узнали столько нового. Давайте смотреть дальше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c0aea1c3a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c0aea1c3a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Там ещё сколько-то байт подряд идёт код загрузчика, дальше мы видим уже знакомую надпись Programs Subject. Никаких таблиц, ничего, просто сразу имя директории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c0aea1c3a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c0aea1c3a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512 байт спустя начинается список содержимого этой директории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28378391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28378391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 GRiD Compass портативные компьютеры выглядели так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c0aea1c3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c0aea1c3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Следующие 512 байт - заголовок файла SystemErorrs Text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4387736a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4387736a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И следующие 8 блоков по 512 байт - содержимое этого файла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c0aea1c3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c0aea1c3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Он же в виде текста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c0aea1c3a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c0aea1c3a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c0aea1c3a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c0aea1c3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Продолжаем копать!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Следующее, на что я обратил внимание - с чего начинается каждый не пустой блок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4635b1d1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04635b1d1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Возьмём первые 4 байта каждого блока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з</a:t>
            </a:r>
            <a:r>
              <a:rPr lang="ru"/>
              <a:t>аметим, что каждый блок одного и того же файла начинается одинаково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04635b1d1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04635b1d1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причем первое число - это номер блока, где находится блок с заголовком файла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4635b1d1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4635b1d1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второе число - видимо, порядковый номер блока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04635b1d1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04635b1d1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Получается, первое число - это id файла. Оно одинаковое для всех блоков данного файла. А второе число - порядковый номер блока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4635b1d1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04635b1d1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Вот что мы знаем на данный момент. Немного, но уже можно попробовать что-нибудь сделать с образом. Например, выдернуть из него какой-нибудь файл!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28378391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28378391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Больше всего, конечно, жалко девушек, которых использовали в промо-материалах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4635b1d1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04635b1d1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давно хотел выдрать эту картинку. Потому что у GRiD-OS очень крутое бут лого!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4635b1d1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04635b1d1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Поиском по образу находим это изображение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4635b1d1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04635b1d1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находим все блоки этого файла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Читаем образ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пробегаемся по всем блокам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и ищем блоки с нужным номером файла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грубый код, делает массу допущений, что первый найденный блок - это обязательно заголовок, что в образе не осталось блоков от удалённых файлов с таким file_id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 пока что нам этого хватит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4635b1d1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04635b1d1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потом мы пишем в</a:t>
            </a:r>
            <a:r>
              <a:rPr lang="ru"/>
              <a:t>се найденные блоки</a:t>
            </a:r>
            <a:r>
              <a:rPr lang="ru"/>
              <a:t> на диск, не забывая при этом убрать первые 4 байта в начале каждого блока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дампим файл </a:t>
            </a:r>
            <a:r>
              <a:rPr lang="ru"/>
              <a:t>с id 0x165, который нашли раньше, и здесь приятный побочный эффект, мы видим номера всех блоков этого файла, и их адреса. Нам это позже пригодится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4635b1d1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04635b1d1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GIMP-е есть приятная функция, можно открыть любые данные как картинку и вручную указать параметры: разрешение, глубина цвета и так далее.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Нам нужно разрешение 320x240, скорее всего 1 бит на пиксель. И после того, как мы вбиваем эти данные, мы получаем красивую чёткую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4635b1d1b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04635b1d1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Должно быть немного по-другому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04635b1d1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04635b1d1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попытался сдампить текстовый файл. Меня удивило две вещи: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4635b1d1b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4635b1d1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Во-первых, чё это такое?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4635b1d1b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04635b1d1b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Во-вторых, чё это такое?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 первому мы ещё вернёмся, а со вторым всё оказалось очень просто: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04635b1d1b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04635b1d1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Оказалось, что все блоки заканчиваются четырьмя нулями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8378391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8378391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4635b1d1b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04635b1d1b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4635b1d1b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04635b1d1b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получаем вот такую штуку. Уже намного лучше, но что-то не то. Это уже особенности хранения картинок в самой GRiD OS, видимо, её читают по 2 байта, поэтому надо поменять порядок байт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4635b1d1b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04635b1d1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дописываем ещё немного кода, который меняет местами каждую пару байт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04635b1d1b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04635b1d1b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наконец-то получаем нормальную картинку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не имеет отношения к файловой системе, просто хотелось проверить, что всё в порядке со считыванием файлов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04635b1d1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04635b1d1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и </a:t>
            </a:r>
            <a:r>
              <a:rPr lang="ru">
                <a:solidFill>
                  <a:schemeClr val="dk1"/>
                </a:solidFill>
              </a:rPr>
              <a:t>очень хотелось получить красивую картинку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А ещё теперь этот фарш можно прокрутить в обратную сторону и заменить картинку на что-нибудь своё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4635b1d1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4635b1d1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Красота!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Ладно, поехали дальше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c120f48c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0c120f48c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потом мы пишем все найденные блоки на диск, не забывая при этом убрать первые 4 байта в начале каждого блока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дампим файл с id 0x165, который нашли раньше, и здесь приятный побочный эффект, мы видим номера всех блоков этого файла, и их адреса. Нам это позже пригодится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04635b1d1b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04635b1d1b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и да, вот они! И, судя по всему, всего таких блоков может быть 146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04635b1d1b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04635b1d1b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Вот промежуточный итог всего, что мы пока знаем о заголовке файла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мы знаем, что блок заканчивается четырьмя нулями,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перед ними идёт массив с номерами блоков данного файла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04635b1d1b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04635b1d1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Посмотрим ещё раз на текстовый файл, который мы сдампили из образа. Он заканчивается немного странно. перенос строки - а затем куча нулей. Понятно, почему. Размер файла не кратен размеру блока. Надо найти информацию о размере файла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28378391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28378391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Софт был не менее впечатляющим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4635b1d1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04635b1d1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Нам в этом поможет картинка, потому мы знаем её точный размер.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04635b1d1b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04635b1d1b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 действительно, буквально в самом начале мы находим размер файла. Я предполагаю, что он занимает 4 байта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04635b1d1b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04635b1d1b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теперь промежуточный результат выглядит так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давайте разберёмся с именем файла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04635b1d1b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04635b1d1b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4635b1d1b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04635b1d1b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Выпишем эти байтики отдельно. Выглядит ПОЧТИ как обычная нуль-терминированная строка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04635b1d1b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04635b1d1b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это что такое?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04635b1d1b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04635b1d1b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по идее, для имени файла остаётся довольно много места.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04635b1d1b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04635b1d1b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теперь промежуточный результат выглядит так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То есть на имя файла и расширение в GRiD OS отводится 80 символов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4635b1d1b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04635b1d1b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Ещё одна интересная штука. Человек, который выложил образы дискет для GRiD, к каждому образу прикрепил файлик README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04635b1d1b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04635b1d1b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в этом файлике были вот такие интересные листинги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2c0ddbd31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2c0ddbd3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04635b1d1b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04635b1d1b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И вот вопрос. Откуда взялось вот это?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Версии упоминались в системных ошибках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Получается, что в GRiD OS версионирование работает на уровне файловой системы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4635b1d1b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04635b1d1b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да, кстати, слэш в GRiD OS - это валидный символ имени файла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ну ладно, мы отвлеклись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04635b1d1b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04635b1d1b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Здесь фрагменты трёх файлов</a:t>
            </a:r>
            <a:br>
              <a:rPr lang="ru"/>
            </a:br>
            <a:r>
              <a:rPr lang="ru"/>
              <a:t>Здесь версия 3.1.8, здесь - 34.1.5, здесь - 3.1.0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а дальше начинается игра в гляделки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4635b1d1b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4635b1d1b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Тут оказалось довольно просто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04635b1d1b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04635b1d1b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промежуточный результат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ладно. Про атрибуты файла мы более-менее узнали, теперь давайте посмотрим как файлы записаны в директорию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4635b1d1b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4635b1d1b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Вот мы сдампили содержимое файла Programs~Subject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ожидаемо, это список всех файлов, которые лежат в директории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давайте посмотрим поближе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4635b1d1b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4635b1d1b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04635b1d1b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04635b1d1b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04635b1d1b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04635b1d1b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04635b1d1b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04635b1d1b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bcf1bd397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bcf1bd397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следствие, она ещё и безумно редкая. Из-за цены в 8150 долларов, за 2 года было продано всего 10000 таких машин.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чем реже машина, тем сложнее для неё что-то найти. И чем несовместимее машина, тем сложнее с найденным работать. О чём и будет сегодняшний доклад. Итак.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04635b1d1b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04635b1d1b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это чё такое?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очень долго не мог въехать, и только через несколько недель, когда я уже работал над добавлением файлов в образ, до меня дошло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Последнее, что нам осталось, чтобы хотя бы вывести список файлов в образе, это найти корневой каталог.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c120f48c4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0c120f48c4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04635b1d1b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04635b1d1b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выяснили, что в GRiD OS каждая директория содержит список файлов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04635b1d1b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04635b1d1b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каждый файл содержит список блоков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04635b1d1b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04635b1d1b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какие-то из этих файлов в свою очередь тоже могут быть директориями, и содержать список других файлов.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знаем про эти файлы почти всё, и уже готовы пройтись по этому дереву, вывести его красиво на экран, или даже сдампить образ на диск, но нам всё ещё не хватает одной маленькой детали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04635b1d1b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104635b1d1b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точки входа. До сих пор мы искали нужные нам файлы по имени, но в жизни где-то в недрах образа должен быть зарыт корень. В смысле, корневой каталог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04635b1d1b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04635b1d1b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Корневой каталог это что? Директория. Внутри него должно быть что? Папка Programs. И действительно, поиском по образу мы находим в блоке 121 такую директорию. Это наш корневой каталог.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4635b1d1b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104635b1d1b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и действительно, почти во всех образах корневой каталог был в блоке 0x121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04635b1d1b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04635b1d1b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04635b1d1b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104635b1d1b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350a4938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350a4938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первый взгляд всё неплохо, у нас есть сериал порт, у нас есть встроенный модем, и какой-то разъём GPIB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работы модема требуется какой-то софт, который надо как-то загрузить на компьютер, ситуация winrar.rar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04635b1d1b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04635b1d1b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4635b1d1b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104635b1d1b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04635b1d1b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04635b1d1b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04635b1d1b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04635b1d1b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04635b1d1b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04635b1d1b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04635b1d1b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104635b1d1b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04635b1d1b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04635b1d1b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104635b1d1b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104635b1d1b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104635b1d1b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104635b1d1b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так же Антон ткнул меня носом в место в исходниках InteGRiD, где была объявлена та самая структура, которую мы пытались разреверсить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одной стороны, мы много чего разреверсили правильно. С другой стороны, смысл некоторых полей я бы в жизни не угадал.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формат даты. У каждого файла есть дата создания, дата изменения, и, внезапно, дата протухания.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Или, например, поле dirCount. В нём хранится количество файлов внутри каталога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04635b1d1b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04635b1d1b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теперь промежуточный результат выглядел так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82" y="-20178"/>
            <a:ext cx="9223600" cy="51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540301" y="1443825"/>
            <a:ext cx="79242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8A3"/>
              </a:buClr>
              <a:buSzPts val="4800"/>
              <a:buFont typeface="Roboto"/>
              <a:buNone/>
              <a:defRPr b="1" sz="4800">
                <a:solidFill>
                  <a:srgbClr val="FFF8A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40300" y="3791100"/>
            <a:ext cx="8025300" cy="4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None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2" type="subTitle"/>
          </p:nvPr>
        </p:nvSpPr>
        <p:spPr>
          <a:xfrm>
            <a:off x="540300" y="3423050"/>
            <a:ext cx="80253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edium"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25" y="407550"/>
            <a:ext cx="2174523" cy="5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Font typeface="Roboto Medium"/>
              <a:buNone/>
              <a:defRPr sz="2800">
                <a:solidFill>
                  <a:srgbClr val="12BCC5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2BCC5"/>
              </a:buClr>
              <a:buSzPts val="2800"/>
              <a:buNone/>
              <a:defRPr sz="2800">
                <a:solidFill>
                  <a:srgbClr val="12BCC5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r">
              <a:buNone/>
              <a:defRPr sz="1200">
                <a:solidFill>
                  <a:srgbClr val="12BCC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128972" y="4730539"/>
            <a:ext cx="1383700" cy="3280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73.png"/><Relationship Id="rId4" Type="http://schemas.openxmlformats.org/officeDocument/2006/relationships/image" Target="../media/image80.png"/><Relationship Id="rId5" Type="http://schemas.openxmlformats.org/officeDocument/2006/relationships/image" Target="../media/image8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7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2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1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6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6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79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3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8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9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8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3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2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7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540301" y="1443825"/>
            <a:ext cx="79242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Реверс-инжиниринг файловой системы GRiD-OS</a:t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40300" y="3791100"/>
            <a:ext cx="8025300" cy="4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2" type="subTitle"/>
          </p:nvPr>
        </p:nvSpPr>
        <p:spPr>
          <a:xfrm>
            <a:off x="540300" y="3423050"/>
            <a:ext cx="80253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908" l="0" r="0" t="1377"/>
          <a:stretch/>
        </p:blipFill>
        <p:spPr>
          <a:xfrm>
            <a:off x="152400" y="219025"/>
            <a:ext cx="8529927" cy="47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0556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13"/>
          <p:cNvSpPr/>
          <p:nvPr/>
        </p:nvSpPr>
        <p:spPr>
          <a:xfrm>
            <a:off x="397350" y="3630400"/>
            <a:ext cx="1758600" cy="557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4" name="Google Shape;954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363" y="152400"/>
            <a:ext cx="4581237" cy="2592678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13"/>
          <p:cNvSpPr txBox="1"/>
          <p:nvPr/>
        </p:nvSpPr>
        <p:spPr>
          <a:xfrm>
            <a:off x="4410363" y="298015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файлов &gt; 73 kb</a:t>
            </a:r>
            <a:endParaRPr/>
          </a:p>
        </p:txBody>
      </p:sp>
      <p:cxnSp>
        <p:nvCxnSpPr>
          <p:cNvPr id="956" name="Google Shape;956;p113"/>
          <p:cNvCxnSpPr>
            <a:stCxn id="955" idx="1"/>
            <a:endCxn id="953" idx="3"/>
          </p:cNvCxnSpPr>
          <p:nvPr/>
        </p:nvCxnSpPr>
        <p:spPr>
          <a:xfrm flipH="1">
            <a:off x="2155863" y="3180250"/>
            <a:ext cx="2254500" cy="7290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7" name="Google Shape;957;p113"/>
          <p:cNvCxnSpPr>
            <a:stCxn id="955" idx="0"/>
            <a:endCxn id="958" idx="2"/>
          </p:cNvCxnSpPr>
          <p:nvPr/>
        </p:nvCxnSpPr>
        <p:spPr>
          <a:xfrm rot="-5400000">
            <a:off x="4927263" y="2257150"/>
            <a:ext cx="1140600" cy="3054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8" name="Google Shape;958;p113"/>
          <p:cNvSpPr/>
          <p:nvPr/>
        </p:nvSpPr>
        <p:spPr>
          <a:xfrm>
            <a:off x="4736650" y="1229450"/>
            <a:ext cx="1827000" cy="610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11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61197">
            <a:off x="0" y="2023110"/>
            <a:ext cx="9144001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Наконец-то можно сдампить образ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жёсткого диска!</a:t>
            </a:r>
            <a:endParaRPr/>
          </a:p>
        </p:txBody>
      </p:sp>
      <p:sp>
        <p:nvSpPr>
          <p:cNvPr id="966" name="Google Shape;966;p11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Чексуммы...</a:t>
            </a:r>
            <a:endParaRPr/>
          </a:p>
        </p:txBody>
      </p:sp>
      <p:pic>
        <p:nvPicPr>
          <p:cNvPr id="972" name="Google Shape;972;p115"/>
          <p:cNvPicPr preferRelativeResize="0"/>
          <p:nvPr/>
        </p:nvPicPr>
        <p:blipFill rotWithShape="1">
          <a:blip r:embed="rId3">
            <a:alphaModFix/>
          </a:blip>
          <a:srcRect b="20954" l="0" r="0" t="0"/>
          <a:stretch/>
        </p:blipFill>
        <p:spPr>
          <a:xfrm>
            <a:off x="4800600" y="1368800"/>
            <a:ext cx="4124325" cy="28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88" y="122288"/>
            <a:ext cx="427672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70125"/>
            <a:ext cx="4419589" cy="3713757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1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Чексуммы...</a:t>
            </a:r>
            <a:endParaRPr/>
          </a:p>
        </p:txBody>
      </p:sp>
      <p:sp>
        <p:nvSpPr>
          <p:cNvPr id="981" name="Google Shape;981;p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Не вычисляются для файла целиком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Могут отличаться для одного и того же файла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1600"/>
              </a:spcAft>
              <a:buSzPts val="1400"/>
              <a:buChar char="○"/>
            </a:pPr>
            <a:r>
              <a:rPr lang="ru"/>
              <a:t>=&gt; завязаны на атрибутах или номерах блоков</a:t>
            </a:r>
            <a:endParaRPr/>
          </a:p>
        </p:txBody>
      </p:sp>
      <p:sp>
        <p:nvSpPr>
          <p:cNvPr id="982" name="Google Shape;982;p11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Чексуммы...</a:t>
            </a:r>
            <a:endParaRPr/>
          </a:p>
        </p:txBody>
      </p:sp>
      <p:pic>
        <p:nvPicPr>
          <p:cNvPr id="988" name="Google Shape;98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47183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1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Чексуммы...</a:t>
            </a:r>
            <a:endParaRPr/>
          </a:p>
        </p:txBody>
      </p:sp>
      <p:pic>
        <p:nvPicPr>
          <p:cNvPr id="995" name="Google Shape;99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47183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1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225" y="2043113"/>
            <a:ext cx="249555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знаем значения всех полей! Можно редактировать образ!</a:t>
            </a:r>
            <a:endParaRPr/>
          </a:p>
        </p:txBody>
      </p:sp>
      <p:sp>
        <p:nvSpPr>
          <p:cNvPr id="1003" name="Google Shape;1003;p11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09" name="Google Shape;1009;p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Записать файл на образ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Добавить его в родительский каталог</a:t>
            </a:r>
            <a:endParaRPr/>
          </a:p>
        </p:txBody>
      </p:sp>
      <p:sp>
        <p:nvSpPr>
          <p:cNvPr id="1010" name="Google Shape;1010;p12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16" name="Google Shape;1016;p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Записать файл на образ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Добавить его в родительский каталог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Получить список файлов в каталоге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○"/>
            </a:pPr>
            <a:r>
              <a:rPr lang="ru"/>
              <a:t>Вставить новый файл в середину</a:t>
            </a:r>
            <a:endParaRPr/>
          </a:p>
        </p:txBody>
      </p:sp>
      <p:pic>
        <p:nvPicPr>
          <p:cNvPr id="1017" name="Google Shape;1017;p121"/>
          <p:cNvPicPr preferRelativeResize="0"/>
          <p:nvPr/>
        </p:nvPicPr>
        <p:blipFill rotWithShape="1">
          <a:blip r:embed="rId3">
            <a:alphaModFix/>
          </a:blip>
          <a:srcRect b="3849" l="77973" r="0" t="3385"/>
          <a:stretch/>
        </p:blipFill>
        <p:spPr>
          <a:xfrm>
            <a:off x="7866100" y="316400"/>
            <a:ext cx="1158425" cy="44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2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24" name="Google Shape;1024;p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Записать файл на образ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Добавить его в родительский каталог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Получить список файлов в каталоге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Вставить новый файл в середину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</a:pPr>
            <a:r>
              <a:rPr lang="ru"/>
              <a:t>Не переполнился ли блок со списком файлов?</a:t>
            </a:r>
            <a:endParaRPr/>
          </a:p>
          <a:p>
            <a:pPr indent="-3175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Если да, создать новый блок</a:t>
            </a:r>
            <a:endParaRPr/>
          </a:p>
          <a:p>
            <a:pPr indent="-3175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Записать блок на образ</a:t>
            </a:r>
            <a:endParaRPr/>
          </a:p>
          <a:p>
            <a:pPr indent="-3175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●"/>
            </a:pPr>
            <a:r>
              <a:rPr lang="ru"/>
              <a:t>Добавить его к блокам папки</a:t>
            </a:r>
            <a:endParaRPr/>
          </a:p>
        </p:txBody>
      </p:sp>
      <p:pic>
        <p:nvPicPr>
          <p:cNvPr id="1025" name="Google Shape;1025;p122"/>
          <p:cNvPicPr preferRelativeResize="0"/>
          <p:nvPr/>
        </p:nvPicPr>
        <p:blipFill rotWithShape="1">
          <a:blip r:embed="rId3">
            <a:alphaModFix/>
          </a:blip>
          <a:srcRect b="3849" l="77973" r="0" t="3385"/>
          <a:stretch/>
        </p:blipFill>
        <p:spPr>
          <a:xfrm>
            <a:off x="7866100" y="316400"/>
            <a:ext cx="1158425" cy="44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2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125" y="367925"/>
            <a:ext cx="6307749" cy="37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32" name="Google Shape;1032;p1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Добавить новый блок в список блоков	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Не переполнился ли блок со списком блоков?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</a:pPr>
            <a:r>
              <a:rPr lang="ru"/>
              <a:t>Если да, добавить новый…..</a:t>
            </a:r>
            <a:endParaRPr/>
          </a:p>
        </p:txBody>
      </p:sp>
      <p:pic>
        <p:nvPicPr>
          <p:cNvPr id="1033" name="Google Shape;1033;p123"/>
          <p:cNvPicPr preferRelativeResize="0"/>
          <p:nvPr/>
        </p:nvPicPr>
        <p:blipFill rotWithShape="1">
          <a:blip r:embed="rId3">
            <a:alphaModFix/>
          </a:blip>
          <a:srcRect b="46730" l="10770" r="0" t="3086"/>
          <a:stretch/>
        </p:blipFill>
        <p:spPr>
          <a:xfrm>
            <a:off x="4256075" y="2281700"/>
            <a:ext cx="4772200" cy="22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2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40" name="Google Shape;1040;p1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Записать файл на образ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Добавить его в родительский каталог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Получить список файлов в каталоге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Вставить новый файл в середину</a:t>
            </a:r>
            <a:endParaRPr/>
          </a:p>
          <a:p>
            <a:pPr indent="-317500" lvl="2" marL="1371600" rtl="0" algn="l">
              <a:spcBef>
                <a:spcPts val="1600"/>
              </a:spcBef>
              <a:spcAft>
                <a:spcPts val="0"/>
              </a:spcAft>
              <a:buSzPts val="1400"/>
              <a:buChar char="■"/>
            </a:pPr>
            <a:r>
              <a:rPr lang="ru"/>
              <a:t>Не переполнился ли блок со списком файлов?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Пересчитать все чексуммы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Profit!</a:t>
            </a:r>
            <a:endParaRPr/>
          </a:p>
        </p:txBody>
      </p:sp>
      <p:sp>
        <p:nvSpPr>
          <p:cNvPr id="1041" name="Google Shape;1041;p12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Битовыe… Карты?</a:t>
            </a:r>
            <a:endParaRPr/>
          </a:p>
        </p:txBody>
      </p:sp>
      <p:pic>
        <p:nvPicPr>
          <p:cNvPr id="1047" name="Google Shape;104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138" y="1017725"/>
            <a:ext cx="4657725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25"/>
          <p:cNvSpPr txBox="1"/>
          <p:nvPr/>
        </p:nvSpPr>
        <p:spPr>
          <a:xfrm>
            <a:off x="311700" y="1810150"/>
            <a:ext cx="174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корневой каталог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</a:t>
            </a:r>
            <a:r>
              <a:rPr lang="ru">
                <a:solidFill>
                  <a:schemeClr val="dk1"/>
                </a:solidFill>
              </a:rPr>
              <a:t>0x121)</a:t>
            </a:r>
            <a:endParaRPr/>
          </a:p>
        </p:txBody>
      </p:sp>
      <p:cxnSp>
        <p:nvCxnSpPr>
          <p:cNvPr id="1049" name="Google Shape;1049;p125"/>
          <p:cNvCxnSpPr>
            <a:stCxn id="1048" idx="3"/>
          </p:cNvCxnSpPr>
          <p:nvPr/>
        </p:nvCxnSpPr>
        <p:spPr>
          <a:xfrm flipH="1" rot="10800000">
            <a:off x="2052900" y="1699750"/>
            <a:ext cx="809400" cy="41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0" name="Google Shape;1050;p125"/>
          <p:cNvSpPr txBox="1"/>
          <p:nvPr/>
        </p:nvSpPr>
        <p:spPr>
          <a:xfrm>
            <a:off x="2987500" y="2943350"/>
            <a:ext cx="55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</a:t>
            </a:r>
            <a:endParaRPr/>
          </a:p>
        </p:txBody>
      </p:sp>
      <p:cxnSp>
        <p:nvCxnSpPr>
          <p:cNvPr id="1051" name="Google Shape;1051;p125"/>
          <p:cNvCxnSpPr>
            <a:stCxn id="1050" idx="0"/>
          </p:cNvCxnSpPr>
          <p:nvPr/>
        </p:nvCxnSpPr>
        <p:spPr>
          <a:xfrm flipH="1" rot="5400000">
            <a:off x="2899300" y="2575550"/>
            <a:ext cx="522300" cy="213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2" name="Google Shape;1052;p12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833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12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Создание файла</a:t>
            </a:r>
            <a:endParaRPr/>
          </a:p>
        </p:txBody>
      </p:sp>
      <p:sp>
        <p:nvSpPr>
          <p:cNvPr id="1064" name="Google Shape;1064;p1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Записать файл на образ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Добавить его в родительский каталог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Пересчитать все чексуммы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Обновить bitmap!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Profit!</a:t>
            </a:r>
            <a:endParaRPr/>
          </a:p>
        </p:txBody>
      </p:sp>
      <p:sp>
        <p:nvSpPr>
          <p:cNvPr id="1065" name="Google Shape;1065;p12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Ненавижу писать CLI утилиты</a:t>
            </a:r>
            <a:endParaRPr/>
          </a:p>
        </p:txBody>
      </p:sp>
      <p:pic>
        <p:nvPicPr>
          <p:cNvPr id="1071" name="Google Shape;1071;p128"/>
          <p:cNvPicPr preferRelativeResize="0"/>
          <p:nvPr/>
        </p:nvPicPr>
        <p:blipFill rotWithShape="1">
          <a:blip r:embed="rId3">
            <a:alphaModFix/>
          </a:blip>
          <a:srcRect b="0" l="0" r="0" t="15016"/>
          <a:stretch/>
        </p:blipFill>
        <p:spPr>
          <a:xfrm>
            <a:off x="1789950" y="1017725"/>
            <a:ext cx="5564107" cy="39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2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3186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29"/>
          <p:cNvSpPr txBox="1"/>
          <p:nvPr/>
        </p:nvSpPr>
        <p:spPr>
          <a:xfrm>
            <a:off x="6659325" y="183975"/>
            <a:ext cx="24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автор: </a:t>
            </a:r>
            <a:r>
              <a:rPr lang="ru" sz="1800"/>
              <a:t>github.com/Bs0Dd</a:t>
            </a:r>
            <a:endParaRPr sz="1800"/>
          </a:p>
        </p:txBody>
      </p:sp>
      <p:sp>
        <p:nvSpPr>
          <p:cNvPr id="1079" name="Google Shape;1079;p12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GRiD FS поддерживает иерархию каталогов</a:t>
            </a:r>
            <a:endParaRPr/>
          </a:p>
        </p:txBody>
      </p:sp>
      <p:sp>
        <p:nvSpPr>
          <p:cNvPr id="1085" name="Google Shape;1085;p130"/>
          <p:cNvSpPr txBox="1"/>
          <p:nvPr>
            <p:ph idx="1" type="body"/>
          </p:nvPr>
        </p:nvSpPr>
        <p:spPr>
          <a:xfrm>
            <a:off x="311700" y="1152475"/>
            <a:ext cx="33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… Но GRiD OS - нет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Только один уровень вложенности</a:t>
            </a:r>
            <a:endParaRPr/>
          </a:p>
        </p:txBody>
      </p:sp>
      <p:pic>
        <p:nvPicPr>
          <p:cNvPr id="1086" name="Google Shape;1086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7968" y="1152475"/>
            <a:ext cx="5027181" cy="37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3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 как это использовать без GRiD Compass?</a:t>
            </a:r>
            <a:endParaRPr/>
          </a:p>
        </p:txBody>
      </p:sp>
      <p:sp>
        <p:nvSpPr>
          <p:cNvPr id="1093" name="Google Shape;1093;p1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4" name="Google Shape;1094;p131"/>
          <p:cNvPicPr preferRelativeResize="0"/>
          <p:nvPr/>
        </p:nvPicPr>
        <p:blipFill rotWithShape="1">
          <a:blip r:embed="rId3">
            <a:alphaModFix/>
          </a:blip>
          <a:srcRect b="42919" l="0" r="0" t="0"/>
          <a:stretch/>
        </p:blipFill>
        <p:spPr>
          <a:xfrm>
            <a:off x="311700" y="1152475"/>
            <a:ext cx="4839950" cy="38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31"/>
          <p:cNvPicPr preferRelativeResize="0"/>
          <p:nvPr/>
        </p:nvPicPr>
        <p:blipFill rotWithShape="1">
          <a:blip r:embed="rId4">
            <a:alphaModFix/>
          </a:blip>
          <a:srcRect b="2861" l="3232" r="2791" t="57835"/>
          <a:stretch/>
        </p:blipFill>
        <p:spPr>
          <a:xfrm>
            <a:off x="5342175" y="1981350"/>
            <a:ext cx="3490125" cy="202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3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Итого, в GRiD-FS</a:t>
            </a:r>
            <a:endParaRPr/>
          </a:p>
        </p:txBody>
      </p:sp>
      <p:sp>
        <p:nvSpPr>
          <p:cNvPr id="1102" name="Google Shape;1102;p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Количество вложенных каталогов не ограничено (теоретически)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В GRiD-OS поддерживается только 1 уровень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Максимальная длина имя + расширение: 80 символов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Допустимы пробелы, точки, “/” и другие символы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В 3.1.0 после имени файла стали хранить пароль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Количество файлов не ограничено (теоретически)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Максимальный размер файла: 32 Мб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Максимальный размер диска: 32 Мб</a:t>
            </a:r>
            <a:endParaRPr/>
          </a:p>
        </p:txBody>
      </p:sp>
      <p:sp>
        <p:nvSpPr>
          <p:cNvPr id="1103" name="Google Shape;1103;p13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656" y="0"/>
            <a:ext cx="515668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Ссылки</a:t>
            </a:r>
            <a:endParaRPr/>
          </a:p>
        </p:txBody>
      </p:sp>
      <p:sp>
        <p:nvSpPr>
          <p:cNvPr id="1109" name="Google Shape;1109;p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bootak.github.io/old-devices-bibliography/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Логи Антона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Библиотека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Коммандер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ru"/>
              <a:t>Сборка MAME + GRiD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twitter.com/KirillLeyfer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t.me/bootaks_old_devices</a:t>
            </a:r>
            <a:endParaRPr/>
          </a:p>
        </p:txBody>
      </p:sp>
      <p:pic>
        <p:nvPicPr>
          <p:cNvPr id="1110" name="Google Shape;1110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175" y="1017725"/>
            <a:ext cx="2694975" cy="26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3"/>
            <a:ext cx="9144001" cy="513505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/>
          </a:blip>
          <a:srcRect b="68173" l="0" r="0" t="0"/>
          <a:stretch/>
        </p:blipFill>
        <p:spPr>
          <a:xfrm>
            <a:off x="324475" y="1437500"/>
            <a:ext cx="8495026" cy="226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9927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311700" y="1152475"/>
            <a:ext cx="288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/>
              <a:t>Что делать с большими образами?</a:t>
            </a:r>
            <a:endParaRPr sz="2400"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900" y="152400"/>
            <a:ext cx="5602575" cy="4306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4">
            <a:alphaModFix/>
          </a:blip>
          <a:srcRect b="81933" l="0" r="0" t="0"/>
          <a:stretch/>
        </p:blipFill>
        <p:spPr>
          <a:xfrm>
            <a:off x="311700" y="3986125"/>
            <a:ext cx="6130351" cy="929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6" name="Google Shape;166;p2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/>
              <a:t>Как передавать файлы между GRiD и ПК?</a:t>
            </a:r>
            <a:endParaRPr sz="2400"/>
          </a:p>
        </p:txBody>
      </p:sp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Создавать собственные образы!</a:t>
            </a:r>
            <a:endParaRPr sz="2400"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-"/>
            </a:pPr>
            <a:r>
              <a:rPr lang="ru"/>
              <a:t>А так же редактировать, распаковывать и т.д.</a:t>
            </a:r>
            <a:endParaRPr/>
          </a:p>
        </p:txBody>
      </p:sp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311700" y="1152475"/>
            <a:ext cx="288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/>
              <a:t>System Disk!!</a:t>
            </a:r>
            <a:endParaRPr sz="2400"/>
          </a:p>
        </p:txBody>
      </p:sp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b="16029" l="0" r="0" t="0"/>
          <a:stretch/>
        </p:blipFill>
        <p:spPr>
          <a:xfrm>
            <a:off x="2738325" y="152400"/>
            <a:ext cx="6253275" cy="44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7005" y="152400"/>
            <a:ext cx="6099945" cy="45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GRiD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Compass</a:t>
            </a:r>
            <a:endParaRPr/>
          </a:p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311700" y="1152475"/>
            <a:ext cx="29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Programs~Subject~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/>
              <a:t>CCOS~System~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Screen.Init~ScreenImage~</a:t>
            </a:r>
            <a:endParaRPr/>
          </a:p>
        </p:txBody>
      </p:sp>
      <p:sp>
        <p:nvSpPr>
          <p:cNvPr id="193" name="Google Shape;193;p33"/>
          <p:cNvSpPr txBox="1"/>
          <p:nvPr/>
        </p:nvSpPr>
        <p:spPr>
          <a:xfrm>
            <a:off x="311700" y="4375500"/>
            <a:ext cx="247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*CCOS = Compass Computer Operating System</a:t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 rotWithShape="1">
          <a:blip r:embed="rId3">
            <a:alphaModFix/>
          </a:blip>
          <a:srcRect b="4095" l="0" r="0" t="0"/>
          <a:stretch/>
        </p:blipFill>
        <p:spPr>
          <a:xfrm>
            <a:off x="3382800" y="152400"/>
            <a:ext cx="5608799" cy="452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250" y="519212"/>
            <a:ext cx="5473450" cy="41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311700" y="1152475"/>
            <a:ext cx="29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/>
              <a:t>Programs~Subject~</a:t>
            </a:r>
            <a:endParaRPr/>
          </a:p>
        </p:txBody>
      </p:sp>
      <p:sp>
        <p:nvSpPr>
          <p:cNvPr id="202" name="Google Shape;202;p3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25" y="186100"/>
            <a:ext cx="4902750" cy="36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506" y="1349950"/>
            <a:ext cx="4902744" cy="36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/>
          <p:nvPr/>
        </p:nvSpPr>
        <p:spPr>
          <a:xfrm>
            <a:off x="4093500" y="1349950"/>
            <a:ext cx="4902600" cy="3677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body"/>
          </p:nvPr>
        </p:nvSpPr>
        <p:spPr>
          <a:xfrm>
            <a:off x="5411025" y="578525"/>
            <a:ext cx="29187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/>
              <a:t>CCOS~System~</a:t>
            </a:r>
            <a:endParaRPr/>
          </a:p>
        </p:txBody>
      </p:sp>
      <p:sp>
        <p:nvSpPr>
          <p:cNvPr id="211" name="Google Shape;211;p35"/>
          <p:cNvSpPr txBox="1"/>
          <p:nvPr>
            <p:ph idx="1" type="body"/>
          </p:nvPr>
        </p:nvSpPr>
        <p:spPr>
          <a:xfrm>
            <a:off x="537175" y="4233500"/>
            <a:ext cx="32817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/>
              <a:t>Screen.init~ScreenImage~</a:t>
            </a:r>
            <a:endParaRPr/>
          </a:p>
        </p:txBody>
      </p:sp>
      <p:sp>
        <p:nvSpPr>
          <p:cNvPr id="212" name="Google Shape;212;p3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Screen.init~ScreenImage~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400"/>
              <a:t>Programs~Subject~</a:t>
            </a:r>
            <a:endParaRPr b="1" sz="2400"/>
          </a:p>
        </p:txBody>
      </p:sp>
      <p:sp>
        <p:nvSpPr>
          <p:cNvPr id="218" name="Google Shape;218;p3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/>
        </p:nvSpPr>
        <p:spPr>
          <a:xfrm>
            <a:off x="618100" y="1971450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разделитель</a:t>
            </a:r>
            <a:endParaRPr/>
          </a:p>
        </p:txBody>
      </p:sp>
      <p:cxnSp>
        <p:nvCxnSpPr>
          <p:cNvPr id="224" name="Google Shape;224;p37"/>
          <p:cNvCxnSpPr>
            <a:stCxn id="223" idx="3"/>
          </p:cNvCxnSpPr>
          <p:nvPr/>
        </p:nvCxnSpPr>
        <p:spPr>
          <a:xfrm flipH="1" rot="10800000">
            <a:off x="1898500" y="1604250"/>
            <a:ext cx="2391300" cy="567300"/>
          </a:xfrm>
          <a:prstGeom prst="curvedConnector3">
            <a:avLst>
              <a:gd fmla="val 916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7"/>
          <p:cNvCxnSpPr/>
          <p:nvPr/>
        </p:nvCxnSpPr>
        <p:spPr>
          <a:xfrm>
            <a:off x="1898500" y="2171550"/>
            <a:ext cx="2730000" cy="212700"/>
          </a:xfrm>
          <a:prstGeom prst="curvedConnector3">
            <a:avLst>
              <a:gd fmla="val 902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Screen.init~ScreenImage~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400"/>
              <a:t>Programs~Subject~</a:t>
            </a:r>
            <a:endParaRPr b="1" sz="2400"/>
          </a:p>
        </p:txBody>
      </p:sp>
      <p:sp>
        <p:nvSpPr>
          <p:cNvPr id="227" name="Google Shape;227;p3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/>
        </p:nvSpPr>
        <p:spPr>
          <a:xfrm>
            <a:off x="618100" y="1971450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разделитель</a:t>
            </a:r>
            <a:endParaRPr/>
          </a:p>
        </p:txBody>
      </p:sp>
      <p:cxnSp>
        <p:nvCxnSpPr>
          <p:cNvPr id="233" name="Google Shape;233;p38"/>
          <p:cNvCxnSpPr>
            <a:stCxn id="232" idx="3"/>
          </p:cNvCxnSpPr>
          <p:nvPr/>
        </p:nvCxnSpPr>
        <p:spPr>
          <a:xfrm flipH="1" rot="10800000">
            <a:off x="1898500" y="1604250"/>
            <a:ext cx="2391300" cy="567300"/>
          </a:xfrm>
          <a:prstGeom prst="curvedConnector3">
            <a:avLst>
              <a:gd fmla="val 916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38"/>
          <p:cNvCxnSpPr/>
          <p:nvPr/>
        </p:nvCxnSpPr>
        <p:spPr>
          <a:xfrm>
            <a:off x="1898500" y="2171550"/>
            <a:ext cx="2730000" cy="212700"/>
          </a:xfrm>
          <a:prstGeom prst="curvedConnector3">
            <a:avLst>
              <a:gd fmla="val 902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5" name="Google Shape;235;p38"/>
          <p:cNvSpPr/>
          <p:nvPr/>
        </p:nvSpPr>
        <p:spPr>
          <a:xfrm rot="-5400000">
            <a:off x="3358575" y="400425"/>
            <a:ext cx="256500" cy="1444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8"/>
          <p:cNvSpPr/>
          <p:nvPr/>
        </p:nvSpPr>
        <p:spPr>
          <a:xfrm rot="-5400000">
            <a:off x="5186025" y="182325"/>
            <a:ext cx="256500" cy="1880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8"/>
          <p:cNvSpPr txBox="1"/>
          <p:nvPr/>
        </p:nvSpPr>
        <p:spPr>
          <a:xfrm>
            <a:off x="284662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имя</a:t>
            </a:r>
            <a:endParaRPr/>
          </a:p>
        </p:txBody>
      </p:sp>
      <p:sp>
        <p:nvSpPr>
          <p:cNvPr id="238" name="Google Shape;238;p38"/>
          <p:cNvSpPr txBox="1"/>
          <p:nvPr/>
        </p:nvSpPr>
        <p:spPr>
          <a:xfrm>
            <a:off x="466147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расширение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Screen.init~ScreenImage~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400"/>
              <a:t>Programs~Subject~</a:t>
            </a:r>
            <a:endParaRPr b="1" sz="2400"/>
          </a:p>
        </p:txBody>
      </p:sp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Screen.init~ScreenImage~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400"/>
              <a:t>Programs~Subject~</a:t>
            </a:r>
            <a:endParaRPr b="1" sz="2400"/>
          </a:p>
        </p:txBody>
      </p:sp>
      <p:sp>
        <p:nvSpPr>
          <p:cNvPr id="246" name="Google Shape;246;p39"/>
          <p:cNvSpPr txBox="1"/>
          <p:nvPr/>
        </p:nvSpPr>
        <p:spPr>
          <a:xfrm>
            <a:off x="618100" y="1971450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разделитель</a:t>
            </a:r>
            <a:endParaRPr/>
          </a:p>
        </p:txBody>
      </p:sp>
      <p:cxnSp>
        <p:nvCxnSpPr>
          <p:cNvPr id="247" name="Google Shape;247;p39"/>
          <p:cNvCxnSpPr>
            <a:stCxn id="246" idx="3"/>
          </p:cNvCxnSpPr>
          <p:nvPr/>
        </p:nvCxnSpPr>
        <p:spPr>
          <a:xfrm flipH="1" rot="10800000">
            <a:off x="1898500" y="1604250"/>
            <a:ext cx="2391300" cy="567300"/>
          </a:xfrm>
          <a:prstGeom prst="curvedConnector3">
            <a:avLst>
              <a:gd fmla="val 916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39"/>
          <p:cNvCxnSpPr/>
          <p:nvPr/>
        </p:nvCxnSpPr>
        <p:spPr>
          <a:xfrm>
            <a:off x="1898500" y="2171550"/>
            <a:ext cx="2730000" cy="212700"/>
          </a:xfrm>
          <a:prstGeom prst="curvedConnector3">
            <a:avLst>
              <a:gd fmla="val 902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9" name="Google Shape;249;p39"/>
          <p:cNvSpPr/>
          <p:nvPr/>
        </p:nvSpPr>
        <p:spPr>
          <a:xfrm rot="5400000">
            <a:off x="5200425" y="2338150"/>
            <a:ext cx="202500" cy="11553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9"/>
          <p:cNvSpPr txBox="1"/>
          <p:nvPr/>
        </p:nvSpPr>
        <p:spPr>
          <a:xfrm>
            <a:off x="4539000" y="3073075"/>
            <a:ext cx="164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тип = директория</a:t>
            </a:r>
            <a:endParaRPr/>
          </a:p>
        </p:txBody>
      </p:sp>
      <p:sp>
        <p:nvSpPr>
          <p:cNvPr id="251" name="Google Shape;251;p39"/>
          <p:cNvSpPr/>
          <p:nvPr/>
        </p:nvSpPr>
        <p:spPr>
          <a:xfrm rot="-5400000">
            <a:off x="3358575" y="400425"/>
            <a:ext cx="256500" cy="1444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9"/>
          <p:cNvSpPr/>
          <p:nvPr/>
        </p:nvSpPr>
        <p:spPr>
          <a:xfrm rot="-5400000">
            <a:off x="5186025" y="182325"/>
            <a:ext cx="256500" cy="1880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9"/>
          <p:cNvSpPr txBox="1"/>
          <p:nvPr/>
        </p:nvSpPr>
        <p:spPr>
          <a:xfrm>
            <a:off x="284662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имя</a:t>
            </a:r>
            <a:endParaRPr/>
          </a:p>
        </p:txBody>
      </p:sp>
      <p:sp>
        <p:nvSpPr>
          <p:cNvPr id="254" name="Google Shape;254;p39"/>
          <p:cNvSpPr txBox="1"/>
          <p:nvPr/>
        </p:nvSpPr>
        <p:spPr>
          <a:xfrm>
            <a:off x="466147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расширение</a:t>
            </a:r>
            <a:endParaRPr/>
          </a:p>
        </p:txBody>
      </p:sp>
      <p:sp>
        <p:nvSpPr>
          <p:cNvPr id="255" name="Google Shape;255;p3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Screen.init~ScreenImage~</a:t>
            </a:r>
            <a:endParaRPr b="1" sz="2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2400"/>
              <a:t>Programs~Subject~</a:t>
            </a:r>
            <a:endParaRPr b="1" sz="2400"/>
          </a:p>
        </p:txBody>
      </p:sp>
      <p:sp>
        <p:nvSpPr>
          <p:cNvPr id="261" name="Google Shape;261;p40"/>
          <p:cNvSpPr txBox="1"/>
          <p:nvPr/>
        </p:nvSpPr>
        <p:spPr>
          <a:xfrm>
            <a:off x="618100" y="1971450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разделитель</a:t>
            </a:r>
            <a:endParaRPr/>
          </a:p>
        </p:txBody>
      </p:sp>
      <p:cxnSp>
        <p:nvCxnSpPr>
          <p:cNvPr id="262" name="Google Shape;262;p40"/>
          <p:cNvCxnSpPr>
            <a:stCxn id="261" idx="3"/>
          </p:cNvCxnSpPr>
          <p:nvPr/>
        </p:nvCxnSpPr>
        <p:spPr>
          <a:xfrm flipH="1" rot="10800000">
            <a:off x="1898500" y="1604250"/>
            <a:ext cx="2391300" cy="567300"/>
          </a:xfrm>
          <a:prstGeom prst="curvedConnector3">
            <a:avLst>
              <a:gd fmla="val 916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40"/>
          <p:cNvCxnSpPr/>
          <p:nvPr/>
        </p:nvCxnSpPr>
        <p:spPr>
          <a:xfrm>
            <a:off x="1898500" y="2171550"/>
            <a:ext cx="2730000" cy="212700"/>
          </a:xfrm>
          <a:prstGeom prst="curvedConnector3">
            <a:avLst>
              <a:gd fmla="val 9029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4" name="Google Shape;264;p40"/>
          <p:cNvSpPr/>
          <p:nvPr/>
        </p:nvSpPr>
        <p:spPr>
          <a:xfrm rot="5400000">
            <a:off x="5200425" y="2338150"/>
            <a:ext cx="202500" cy="11553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0"/>
          <p:cNvSpPr txBox="1"/>
          <p:nvPr/>
        </p:nvSpPr>
        <p:spPr>
          <a:xfrm>
            <a:off x="4539000" y="3073075"/>
            <a:ext cx="164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тип = директория</a:t>
            </a:r>
            <a:endParaRPr/>
          </a:p>
        </p:txBody>
      </p:sp>
      <p:sp>
        <p:nvSpPr>
          <p:cNvPr id="266" name="Google Shape;266;p40"/>
          <p:cNvSpPr/>
          <p:nvPr/>
        </p:nvSpPr>
        <p:spPr>
          <a:xfrm rot="-5400000">
            <a:off x="3358575" y="400425"/>
            <a:ext cx="256500" cy="14445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0"/>
          <p:cNvSpPr/>
          <p:nvPr/>
        </p:nvSpPr>
        <p:spPr>
          <a:xfrm rot="-5400000">
            <a:off x="5186025" y="182325"/>
            <a:ext cx="256500" cy="1880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"/>
          <p:cNvSpPr txBox="1"/>
          <p:nvPr/>
        </p:nvSpPr>
        <p:spPr>
          <a:xfrm>
            <a:off x="284662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имя</a:t>
            </a:r>
            <a:endParaRPr/>
          </a:p>
        </p:txBody>
      </p:sp>
      <p:sp>
        <p:nvSpPr>
          <p:cNvPr id="269" name="Google Shape;269;p40"/>
          <p:cNvSpPr txBox="1"/>
          <p:nvPr/>
        </p:nvSpPr>
        <p:spPr>
          <a:xfrm>
            <a:off x="4661475" y="594225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расширение</a:t>
            </a:r>
            <a:endParaRPr/>
          </a:p>
        </p:txBody>
      </p:sp>
      <p:sp>
        <p:nvSpPr>
          <p:cNvPr id="270" name="Google Shape;270;p40"/>
          <p:cNvSpPr txBox="1"/>
          <p:nvPr/>
        </p:nvSpPr>
        <p:spPr>
          <a:xfrm>
            <a:off x="7321575" y="1888350"/>
            <a:ext cx="6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</a:t>
            </a:r>
            <a:endParaRPr/>
          </a:p>
        </p:txBody>
      </p:sp>
      <p:cxnSp>
        <p:nvCxnSpPr>
          <p:cNvPr id="271" name="Google Shape;271;p40"/>
          <p:cNvCxnSpPr>
            <a:stCxn id="270" idx="1"/>
          </p:cNvCxnSpPr>
          <p:nvPr/>
        </p:nvCxnSpPr>
        <p:spPr>
          <a:xfrm rot="10800000">
            <a:off x="6534375" y="1464450"/>
            <a:ext cx="787200" cy="624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2" name="Google Shape;272;p40"/>
          <p:cNvCxnSpPr>
            <a:stCxn id="270" idx="1"/>
          </p:cNvCxnSpPr>
          <p:nvPr/>
        </p:nvCxnSpPr>
        <p:spPr>
          <a:xfrm flipH="1">
            <a:off x="6107475" y="2088450"/>
            <a:ext cx="1214100" cy="501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3" name="Google Shape;273;p4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299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299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Osborne I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1" cy="457448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299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299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299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Интересные коды ошибок</a:t>
            </a:r>
            <a:endParaRPr/>
          </a:p>
        </p:txBody>
      </p:sp>
      <p:sp>
        <p:nvSpPr>
          <p:cNvPr id="309" name="Google Shape;30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12 12: Version incompatibility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27 27: Make sure that password is correct or required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36 36: 8087 Emulator file does not exist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49 49: Cannot run ROM program from non-ROM device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200 200: Invalid file ID on local or server device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252 252: Semaphore does not exist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803 803: Interprocess message too long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ru" sz="2400"/>
              <a:t>Размер блока = 512 </a:t>
            </a:r>
            <a:r>
              <a:rPr b="1" lang="ru" sz="2400"/>
              <a:t>(0x200) </a:t>
            </a:r>
            <a:r>
              <a:rPr b="1" lang="ru" sz="2400"/>
              <a:t>байт</a:t>
            </a:r>
            <a:endParaRPr b="1" sz="2400"/>
          </a:p>
          <a:p>
            <a:pPr indent="-381000" lvl="0" marL="457200" rtl="0" algn="ctr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b="1" lang="ru" sz="2400"/>
              <a:t>Первые 5 блоков - загрузчик</a:t>
            </a:r>
            <a:endParaRPr b="1" sz="2400"/>
          </a:p>
          <a:p>
            <a:pPr indent="-381000" lvl="0" marL="457200" rtl="0" algn="ctr">
              <a:spcBef>
                <a:spcPts val="1600"/>
              </a:spcBef>
              <a:spcAft>
                <a:spcPts val="1600"/>
              </a:spcAft>
              <a:buSzPts val="2400"/>
              <a:buChar char="●"/>
            </a:pPr>
            <a:r>
              <a:rPr b="1" lang="ru" sz="2400"/>
              <a:t>1 блок на заголовок + атрибуты</a:t>
            </a:r>
            <a:endParaRPr b="1" sz="2400"/>
          </a:p>
        </p:txBody>
      </p:sp>
      <p:sp>
        <p:nvSpPr>
          <p:cNvPr id="316" name="Google Shape;316;p4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Нумерация блоков</a:t>
            </a:r>
            <a:endParaRPr/>
          </a:p>
        </p:txBody>
      </p:sp>
      <p:sp>
        <p:nvSpPr>
          <p:cNvPr id="322" name="Google Shape;32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000A00	05 00 00 00	…………					Programs~Subject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000C00	05 00 00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…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000E00	07 00 00 00	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…………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					@SystemErrors~Text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001000	07 00 00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001200	07 00 01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001400	07 00 02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001600	07 00 03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3" name="Google Shape;323;p4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000A00	05 00</a:t>
            </a: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00 00	…………					Programs~Subject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000C00	05 00 00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000E00	07 00</a:t>
            </a: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00 00	…………					@SystemErrors~Text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001000	07 00 00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001200	07 00 01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001400	07 00 02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001600	07 00 03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9" name="Google Shape;329;p49"/>
          <p:cNvSpPr/>
          <p:nvPr/>
        </p:nvSpPr>
        <p:spPr>
          <a:xfrm rot="-5400000">
            <a:off x="1219550" y="473650"/>
            <a:ext cx="162000" cy="131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9"/>
          <p:cNvSpPr txBox="1"/>
          <p:nvPr/>
        </p:nvSpPr>
        <p:spPr>
          <a:xfrm>
            <a:off x="332900" y="649150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0x200 * 0x05 = 0xA00</a:t>
            </a:r>
            <a:endParaRPr/>
          </a:p>
        </p:txBody>
      </p:sp>
      <p:sp>
        <p:nvSpPr>
          <p:cNvPr id="331" name="Google Shape;331;p49"/>
          <p:cNvSpPr/>
          <p:nvPr/>
        </p:nvSpPr>
        <p:spPr>
          <a:xfrm rot="-5400000">
            <a:off x="1219550" y="1980475"/>
            <a:ext cx="162000" cy="131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"/>
          <p:cNvSpPr txBox="1"/>
          <p:nvPr/>
        </p:nvSpPr>
        <p:spPr>
          <a:xfrm>
            <a:off x="332900" y="2155975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0x200 * 0x07 = 0xE00</a:t>
            </a:r>
            <a:endParaRPr/>
          </a:p>
        </p:txBody>
      </p:sp>
      <p:sp>
        <p:nvSpPr>
          <p:cNvPr id="333" name="Google Shape;333;p4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000A00	05 00</a:t>
            </a: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00 00	…………					Programs~Subject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000C00	05 00 00 00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000E00	07 00</a:t>
            </a: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 00 00	…………					@SystemErrors~Text</a:t>
            </a:r>
            <a:endParaRPr>
              <a:solidFill>
                <a:srgbClr val="99999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001000	07 00 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00 00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001200	07 00 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01 00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001400	07 00 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02 00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999999"/>
                </a:solidFill>
                <a:latin typeface="Consolas"/>
                <a:ea typeface="Consolas"/>
                <a:cs typeface="Consolas"/>
                <a:sym typeface="Consolas"/>
              </a:rPr>
              <a:t>001600	07 00 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03 00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9" name="Google Shape;339;p50"/>
          <p:cNvSpPr/>
          <p:nvPr/>
        </p:nvSpPr>
        <p:spPr>
          <a:xfrm rot="-5400000">
            <a:off x="1219550" y="473650"/>
            <a:ext cx="162000" cy="131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0"/>
          <p:cNvSpPr txBox="1"/>
          <p:nvPr/>
        </p:nvSpPr>
        <p:spPr>
          <a:xfrm>
            <a:off x="332900" y="649150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0x200 * 0x05 = 0xA00</a:t>
            </a:r>
            <a:endParaRPr/>
          </a:p>
        </p:txBody>
      </p:sp>
      <p:sp>
        <p:nvSpPr>
          <p:cNvPr id="341" name="Google Shape;341;p50"/>
          <p:cNvSpPr/>
          <p:nvPr/>
        </p:nvSpPr>
        <p:spPr>
          <a:xfrm rot="-5400000">
            <a:off x="1219550" y="1980475"/>
            <a:ext cx="162000" cy="131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0"/>
          <p:cNvSpPr txBox="1"/>
          <p:nvPr/>
        </p:nvSpPr>
        <p:spPr>
          <a:xfrm>
            <a:off x="332900" y="2155975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0x200 * 0x07 = 0xE00</a:t>
            </a:r>
            <a:endParaRPr/>
          </a:p>
        </p:txBody>
      </p:sp>
      <p:sp>
        <p:nvSpPr>
          <p:cNvPr id="343" name="Google Shape;343;p50"/>
          <p:cNvSpPr/>
          <p:nvPr/>
        </p:nvSpPr>
        <p:spPr>
          <a:xfrm>
            <a:off x="2737325" y="3432600"/>
            <a:ext cx="448800" cy="1523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0"/>
          <p:cNvSpPr txBox="1"/>
          <p:nvPr/>
        </p:nvSpPr>
        <p:spPr>
          <a:xfrm>
            <a:off x="3186125" y="3994050"/>
            <a:ext cx="19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0, 1, 2, 3, ...</a:t>
            </a:r>
            <a:endParaRPr/>
          </a:p>
        </p:txBody>
      </p:sp>
      <p:sp>
        <p:nvSpPr>
          <p:cNvPr id="345" name="Google Shape;345;p5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000A00	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05 00 00 00</a:t>
            </a: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	…………					Programs~Subject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000C00	05 00 00 00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000E00	07 00 00 00	…………					@SystemErrors~Text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001000	07 00 00 00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001200	07 00 01 00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001400	07 00 02 00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B7B7B7"/>
                </a:solidFill>
                <a:latin typeface="Consolas"/>
                <a:ea typeface="Consolas"/>
                <a:cs typeface="Consolas"/>
                <a:sym typeface="Consolas"/>
              </a:rPr>
              <a:t>001600	07 00 03 00</a:t>
            </a:r>
            <a:endParaRPr>
              <a:solidFill>
                <a:srgbClr val="B7B7B7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1" name="Google Shape;351;p51"/>
          <p:cNvSpPr/>
          <p:nvPr/>
        </p:nvSpPr>
        <p:spPr>
          <a:xfrm rot="-5400000">
            <a:off x="1537750" y="791950"/>
            <a:ext cx="162000" cy="676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1"/>
          <p:cNvSpPr txBox="1"/>
          <p:nvPr/>
        </p:nvSpPr>
        <p:spPr>
          <a:xfrm>
            <a:off x="1280350" y="649150"/>
            <a:ext cx="67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sp>
        <p:nvSpPr>
          <p:cNvPr id="353" name="Google Shape;353;p51"/>
          <p:cNvSpPr/>
          <p:nvPr/>
        </p:nvSpPr>
        <p:spPr>
          <a:xfrm rot="-5400000">
            <a:off x="2317925" y="791950"/>
            <a:ext cx="162000" cy="676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1"/>
          <p:cNvSpPr txBox="1"/>
          <p:nvPr/>
        </p:nvSpPr>
        <p:spPr>
          <a:xfrm>
            <a:off x="1984325" y="649150"/>
            <a:ext cx="13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block_number</a:t>
            </a:r>
            <a:endParaRPr/>
          </a:p>
        </p:txBody>
      </p:sp>
      <p:sp>
        <p:nvSpPr>
          <p:cNvPr id="355" name="Google Shape;355;p5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struct ccos_inode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file_id;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block_num;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char dunno[508];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};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2" name="Google Shape;362;p5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041" y="152400"/>
            <a:ext cx="250848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925" y="152400"/>
            <a:ext cx="20027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913" y="1142925"/>
            <a:ext cx="5088175" cy="381612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Давайте вытащим картинку!</a:t>
            </a:r>
            <a:endParaRPr/>
          </a:p>
        </p:txBody>
      </p:sp>
      <p:sp>
        <p:nvSpPr>
          <p:cNvPr id="369" name="Google Shape;369;p5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4"/>
          <p:cNvPicPr preferRelativeResize="0"/>
          <p:nvPr/>
        </p:nvPicPr>
        <p:blipFill rotWithShape="1">
          <a:blip r:embed="rId3">
            <a:alphaModFix/>
          </a:blip>
          <a:srcRect b="72886" l="0" r="0" t="0"/>
          <a:stretch/>
        </p:blipFill>
        <p:spPr>
          <a:xfrm>
            <a:off x="878800" y="1730525"/>
            <a:ext cx="7386400" cy="168244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4"/>
          <p:cNvSpPr/>
          <p:nvPr/>
        </p:nvSpPr>
        <p:spPr>
          <a:xfrm rot="-5400000">
            <a:off x="1813900" y="1232525"/>
            <a:ext cx="257400" cy="647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4"/>
          <p:cNvSpPr txBox="1"/>
          <p:nvPr/>
        </p:nvSpPr>
        <p:spPr>
          <a:xfrm>
            <a:off x="1504750" y="1027475"/>
            <a:ext cx="87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0x165</a:t>
            </a:r>
            <a:endParaRPr/>
          </a:p>
        </p:txBody>
      </p:sp>
      <p:sp>
        <p:nvSpPr>
          <p:cNvPr id="377" name="Google Shape;377;p5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4450"/>
            <a:ext cx="8839202" cy="415248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Ищем все блоки файла...</a:t>
            </a:r>
            <a:endParaRPr/>
          </a:p>
        </p:txBody>
      </p:sp>
      <p:sp>
        <p:nvSpPr>
          <p:cNvPr id="384" name="Google Shape;384;p5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6"/>
          <p:cNvPicPr preferRelativeResize="0"/>
          <p:nvPr/>
        </p:nvPicPr>
        <p:blipFill rotWithShape="1">
          <a:blip r:embed="rId3">
            <a:alphaModFix/>
          </a:blip>
          <a:srcRect b="0" l="0" r="0" t="823"/>
          <a:stretch/>
        </p:blipFill>
        <p:spPr>
          <a:xfrm>
            <a:off x="0" y="221571"/>
            <a:ext cx="9144000" cy="485275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6"/>
          <p:cNvSpPr txBox="1"/>
          <p:nvPr/>
        </p:nvSpPr>
        <p:spPr>
          <a:xfrm>
            <a:off x="4282600" y="2305775"/>
            <a:ext cx="6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cxnSp>
        <p:nvCxnSpPr>
          <p:cNvPr id="391" name="Google Shape;391;p56"/>
          <p:cNvCxnSpPr>
            <a:stCxn id="390" idx="1"/>
          </p:cNvCxnSpPr>
          <p:nvPr/>
        </p:nvCxnSpPr>
        <p:spPr>
          <a:xfrm rot="10800000">
            <a:off x="3370000" y="2092475"/>
            <a:ext cx="912600" cy="41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2" name="Google Shape;392;p56"/>
          <p:cNvSpPr/>
          <p:nvPr/>
        </p:nvSpPr>
        <p:spPr>
          <a:xfrm>
            <a:off x="718500" y="2107100"/>
            <a:ext cx="375300" cy="2907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6"/>
          <p:cNvSpPr txBox="1"/>
          <p:nvPr/>
        </p:nvSpPr>
        <p:spPr>
          <a:xfrm>
            <a:off x="-19450" y="3225175"/>
            <a:ext cx="81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номера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блоков</a:t>
            </a:r>
            <a:endParaRPr/>
          </a:p>
        </p:txBody>
      </p:sp>
      <p:sp>
        <p:nvSpPr>
          <p:cNvPr id="394" name="Google Shape;394;p5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7"/>
          <p:cNvSpPr txBox="1"/>
          <p:nvPr>
            <p:ph type="title"/>
          </p:nvPr>
        </p:nvSpPr>
        <p:spPr>
          <a:xfrm>
            <a:off x="4459175" y="445025"/>
            <a:ext cx="437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открываем картинку...</a:t>
            </a:r>
            <a:endParaRPr/>
          </a:p>
        </p:txBody>
      </p:sp>
      <p:pic>
        <p:nvPicPr>
          <p:cNvPr id="400" name="Google Shape;4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54377" cy="471484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7"/>
          <p:cNvSpPr txBox="1"/>
          <p:nvPr>
            <p:ph idx="1" type="body"/>
          </p:nvPr>
        </p:nvSpPr>
        <p:spPr>
          <a:xfrm>
            <a:off x="4459175" y="1152475"/>
            <a:ext cx="29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/>
              <a:t>320x240, 1bpp</a:t>
            </a:r>
            <a:endParaRPr/>
          </a:p>
        </p:txBody>
      </p:sp>
      <p:sp>
        <p:nvSpPr>
          <p:cNvPr id="402" name="Google Shape;402;p5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8"/>
          <p:cNvSpPr txBox="1"/>
          <p:nvPr>
            <p:ph type="title"/>
          </p:nvPr>
        </p:nvSpPr>
        <p:spPr>
          <a:xfrm>
            <a:off x="4459175" y="445025"/>
            <a:ext cx="437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открываем картинку...</a:t>
            </a:r>
            <a:endParaRPr/>
          </a:p>
        </p:txBody>
      </p:sp>
      <p:pic>
        <p:nvPicPr>
          <p:cNvPr id="408" name="Google Shape;4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54377" cy="471484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0"/>
          <p:cNvSpPr/>
          <p:nvPr/>
        </p:nvSpPr>
        <p:spPr>
          <a:xfrm>
            <a:off x="152400" y="279625"/>
            <a:ext cx="38211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0"/>
          <p:cNvSpPr txBox="1"/>
          <p:nvPr/>
        </p:nvSpPr>
        <p:spPr>
          <a:xfrm>
            <a:off x="3384850" y="478225"/>
            <a:ext cx="5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????</a:t>
            </a:r>
            <a:endParaRPr/>
          </a:p>
        </p:txBody>
      </p:sp>
      <p:sp>
        <p:nvSpPr>
          <p:cNvPr id="423" name="Google Shape;423;p6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1"/>
          <p:cNvSpPr/>
          <p:nvPr/>
        </p:nvSpPr>
        <p:spPr>
          <a:xfrm>
            <a:off x="152400" y="279625"/>
            <a:ext cx="47190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1"/>
          <p:cNvSpPr txBox="1"/>
          <p:nvPr/>
        </p:nvSpPr>
        <p:spPr>
          <a:xfrm>
            <a:off x="3384850" y="478225"/>
            <a:ext cx="5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????</a:t>
            </a:r>
            <a:endParaRPr/>
          </a:p>
        </p:txBody>
      </p:sp>
      <p:sp>
        <p:nvSpPr>
          <p:cNvPr id="431" name="Google Shape;431;p61"/>
          <p:cNvSpPr/>
          <p:nvPr/>
        </p:nvSpPr>
        <p:spPr>
          <a:xfrm>
            <a:off x="964434" y="2534958"/>
            <a:ext cx="3747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1"/>
          <p:cNvSpPr/>
          <p:nvPr/>
        </p:nvSpPr>
        <p:spPr>
          <a:xfrm>
            <a:off x="2169076" y="4659392"/>
            <a:ext cx="3747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1"/>
          <p:cNvSpPr txBox="1"/>
          <p:nvPr/>
        </p:nvSpPr>
        <p:spPr>
          <a:xfrm>
            <a:off x="4331950" y="2919075"/>
            <a:ext cx="58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????</a:t>
            </a:r>
            <a:endParaRPr/>
          </a:p>
        </p:txBody>
      </p:sp>
      <p:cxnSp>
        <p:nvCxnSpPr>
          <p:cNvPr id="434" name="Google Shape;434;p61"/>
          <p:cNvCxnSpPr>
            <a:stCxn id="433" idx="1"/>
            <a:endCxn id="431" idx="3"/>
          </p:cNvCxnSpPr>
          <p:nvPr/>
        </p:nvCxnSpPr>
        <p:spPr>
          <a:xfrm rot="10800000">
            <a:off x="1339150" y="2634375"/>
            <a:ext cx="2992800" cy="484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5" name="Google Shape;435;p61"/>
          <p:cNvCxnSpPr>
            <a:stCxn id="433" idx="1"/>
            <a:endCxn id="432" idx="3"/>
          </p:cNvCxnSpPr>
          <p:nvPr/>
        </p:nvCxnSpPr>
        <p:spPr>
          <a:xfrm flipH="1">
            <a:off x="2543650" y="3119175"/>
            <a:ext cx="1788300" cy="1639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6" name="Google Shape;436;p6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2"/>
          <p:cNvSpPr/>
          <p:nvPr/>
        </p:nvSpPr>
        <p:spPr>
          <a:xfrm>
            <a:off x="3731162" y="4661525"/>
            <a:ext cx="8826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2"/>
          <p:cNvSpPr/>
          <p:nvPr/>
        </p:nvSpPr>
        <p:spPr>
          <a:xfrm>
            <a:off x="5502407" y="4661525"/>
            <a:ext cx="409800" cy="19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5530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29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63"/>
          <p:cNvCxnSpPr/>
          <p:nvPr/>
        </p:nvCxnSpPr>
        <p:spPr>
          <a:xfrm>
            <a:off x="1361300" y="529800"/>
            <a:ext cx="3061200" cy="5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63"/>
          <p:cNvCxnSpPr/>
          <p:nvPr/>
        </p:nvCxnSpPr>
        <p:spPr>
          <a:xfrm flipH="1" rot="10800000">
            <a:off x="1383375" y="493150"/>
            <a:ext cx="3031800" cy="117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6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635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6351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312" y="152400"/>
            <a:ext cx="4423289" cy="194693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312" y="152400"/>
            <a:ext cx="4423289" cy="194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35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8"/>
          <p:cNvPicPr preferRelativeResize="0"/>
          <p:nvPr/>
        </p:nvPicPr>
        <p:blipFill rotWithShape="1">
          <a:blip r:embed="rId3">
            <a:alphaModFix/>
          </a:blip>
          <a:srcRect b="2285" l="3645" r="2651" t="2864"/>
          <a:stretch/>
        </p:blipFill>
        <p:spPr>
          <a:xfrm>
            <a:off x="191300" y="183963"/>
            <a:ext cx="6381850" cy="477557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8"/>
          <p:cNvSpPr txBox="1"/>
          <p:nvPr/>
        </p:nvSpPr>
        <p:spPr>
          <a:xfrm>
            <a:off x="6659325" y="183975"/>
            <a:ext cx="242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автор: vk.com/beforeeternity</a:t>
            </a:r>
            <a:endParaRPr sz="1800"/>
          </a:p>
        </p:txBody>
      </p:sp>
      <p:sp>
        <p:nvSpPr>
          <p:cNvPr id="485" name="Google Shape;485;p6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69"/>
          <p:cNvPicPr preferRelativeResize="0"/>
          <p:nvPr/>
        </p:nvPicPr>
        <p:blipFill rotWithShape="1">
          <a:blip r:embed="rId3">
            <a:alphaModFix/>
          </a:blip>
          <a:srcRect b="0" l="0" r="0" t="823"/>
          <a:stretch/>
        </p:blipFill>
        <p:spPr>
          <a:xfrm>
            <a:off x="0" y="221571"/>
            <a:ext cx="9144000" cy="485275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9"/>
          <p:cNvSpPr txBox="1"/>
          <p:nvPr/>
        </p:nvSpPr>
        <p:spPr>
          <a:xfrm>
            <a:off x="4282600" y="2305775"/>
            <a:ext cx="6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cxnSp>
        <p:nvCxnSpPr>
          <p:cNvPr id="492" name="Google Shape;492;p69"/>
          <p:cNvCxnSpPr>
            <a:stCxn id="491" idx="1"/>
          </p:cNvCxnSpPr>
          <p:nvPr/>
        </p:nvCxnSpPr>
        <p:spPr>
          <a:xfrm rot="10800000">
            <a:off x="3370000" y="2092475"/>
            <a:ext cx="912600" cy="41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3" name="Google Shape;493;p69"/>
          <p:cNvSpPr/>
          <p:nvPr/>
        </p:nvSpPr>
        <p:spPr>
          <a:xfrm>
            <a:off x="718500" y="2107100"/>
            <a:ext cx="375300" cy="2907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9"/>
          <p:cNvSpPr txBox="1"/>
          <p:nvPr/>
        </p:nvSpPr>
        <p:spPr>
          <a:xfrm>
            <a:off x="-19450" y="3225175"/>
            <a:ext cx="81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номера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блоков</a:t>
            </a:r>
            <a:endParaRPr/>
          </a:p>
        </p:txBody>
      </p:sp>
      <p:sp>
        <p:nvSpPr>
          <p:cNvPr id="495" name="Google Shape;495;p6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4482" y="152400"/>
            <a:ext cx="2927118" cy="301471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7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struct ccos_inode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file_id;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block_num;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char dunno[212];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uint16_t content_blocks[146];</a:t>
            </a:r>
            <a:endParaRPr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uint32_t block_end;</a:t>
            </a:r>
            <a:endParaRPr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};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8" name="Google Shape;508;p71"/>
          <p:cNvSpPr txBox="1"/>
          <p:nvPr/>
        </p:nvSpPr>
        <p:spPr>
          <a:xfrm>
            <a:off x="5356900" y="3254670"/>
            <a:ext cx="19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max file size == 73kb?</a:t>
            </a:r>
            <a:endParaRPr/>
          </a:p>
        </p:txBody>
      </p:sp>
      <p:sp>
        <p:nvSpPr>
          <p:cNvPr id="509" name="Google Shape;509;p71"/>
          <p:cNvSpPr/>
          <p:nvPr/>
        </p:nvSpPr>
        <p:spPr>
          <a:xfrm rot="-5400000">
            <a:off x="4003029" y="3324720"/>
            <a:ext cx="176700" cy="69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0" name="Google Shape;510;p71"/>
          <p:cNvCxnSpPr>
            <a:stCxn id="508" idx="1"/>
            <a:endCxn id="509" idx="1"/>
          </p:cNvCxnSpPr>
          <p:nvPr/>
        </p:nvCxnSpPr>
        <p:spPr>
          <a:xfrm flipH="1">
            <a:off x="4091500" y="3454770"/>
            <a:ext cx="1265400" cy="304200"/>
          </a:xfrm>
          <a:prstGeom prst="curvedConnector4">
            <a:avLst>
              <a:gd fmla="val 36343" name="adj1"/>
              <a:gd fmla="val 17823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1" name="Google Shape;511;p7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596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2"/>
          <p:cNvSpPr txBox="1"/>
          <p:nvPr>
            <p:ph type="title"/>
          </p:nvPr>
        </p:nvSpPr>
        <p:spPr>
          <a:xfrm>
            <a:off x="6048575" y="445025"/>
            <a:ext cx="278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определить размер файла?</a:t>
            </a:r>
            <a:endParaRPr/>
          </a:p>
        </p:txBody>
      </p:sp>
      <p:sp>
        <p:nvSpPr>
          <p:cNvPr id="518" name="Google Shape;518;p7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5449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659" y="245011"/>
            <a:ext cx="4618678" cy="343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3"/>
          <p:cNvSpPr/>
          <p:nvPr/>
        </p:nvSpPr>
        <p:spPr>
          <a:xfrm>
            <a:off x="1739605" y="245041"/>
            <a:ext cx="400800" cy="3432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73"/>
          <p:cNvSpPr/>
          <p:nvPr/>
        </p:nvSpPr>
        <p:spPr>
          <a:xfrm rot="-5400000">
            <a:off x="4373547" y="1606334"/>
            <a:ext cx="396900" cy="4626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3"/>
          <p:cNvSpPr txBox="1"/>
          <p:nvPr/>
        </p:nvSpPr>
        <p:spPr>
          <a:xfrm>
            <a:off x="1253413" y="1743312"/>
            <a:ext cx="54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240</a:t>
            </a:r>
            <a:endParaRPr sz="1600"/>
          </a:p>
        </p:txBody>
      </p:sp>
      <p:sp>
        <p:nvSpPr>
          <p:cNvPr id="527" name="Google Shape;527;p73"/>
          <p:cNvSpPr txBox="1"/>
          <p:nvPr/>
        </p:nvSpPr>
        <p:spPr>
          <a:xfrm>
            <a:off x="4299383" y="4033655"/>
            <a:ext cx="545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320</a:t>
            </a:r>
            <a:endParaRPr sz="1600"/>
          </a:p>
        </p:txBody>
      </p:sp>
      <p:sp>
        <p:nvSpPr>
          <p:cNvPr id="528" name="Google Shape;528;p73"/>
          <p:cNvSpPr txBox="1"/>
          <p:nvPr/>
        </p:nvSpPr>
        <p:spPr>
          <a:xfrm>
            <a:off x="203450" y="4540125"/>
            <a:ext cx="514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240 * 320 * 1bpp / 8 = 9600 (0x2580) bytes</a:t>
            </a:r>
            <a:endParaRPr sz="2000"/>
          </a:p>
        </p:txBody>
      </p:sp>
      <p:pic>
        <p:nvPicPr>
          <p:cNvPr id="529" name="Google Shape;529;p73"/>
          <p:cNvPicPr preferRelativeResize="0"/>
          <p:nvPr/>
        </p:nvPicPr>
        <p:blipFill rotWithShape="1">
          <a:blip r:embed="rId4">
            <a:alphaModFix/>
          </a:blip>
          <a:srcRect b="0" l="0" r="34696" t="0"/>
          <a:stretch/>
        </p:blipFill>
        <p:spPr>
          <a:xfrm>
            <a:off x="5948217" y="4464750"/>
            <a:ext cx="2852408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/>
          <p:nvPr/>
        </p:nvSpPr>
        <p:spPr>
          <a:xfrm>
            <a:off x="203450" y="4540125"/>
            <a:ext cx="514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240 * 320 * 1bpp / 8 = 9600 (0x2580) bytes</a:t>
            </a:r>
            <a:endParaRPr sz="2000"/>
          </a:p>
        </p:txBody>
      </p:sp>
      <p:pic>
        <p:nvPicPr>
          <p:cNvPr id="536" name="Google Shape;53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41464" cy="423532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struct ccos_inode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file_id;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block_num;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ru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uint32_t file_size;</a:t>
            </a:r>
            <a:endParaRPr b="1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char dunno[208];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uint16_t content_blocks[146];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uint32_t block_end;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};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3" name="Google Shape;543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Промежуточный результат</a:t>
            </a:r>
            <a:endParaRPr/>
          </a:p>
        </p:txBody>
      </p:sp>
      <p:sp>
        <p:nvSpPr>
          <p:cNvPr id="544" name="Google Shape;544;p7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Имена файлов</a:t>
            </a:r>
            <a:endParaRPr/>
          </a:p>
        </p:txBody>
      </p:sp>
      <p:pic>
        <p:nvPicPr>
          <p:cNvPr id="550" name="Google Shape;55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90322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Имена файлов</a:t>
            </a:r>
            <a:endParaRPr/>
          </a:p>
        </p:txBody>
      </p:sp>
      <p:sp>
        <p:nvSpPr>
          <p:cNvPr id="557" name="Google Shape;557;p77"/>
          <p:cNvSpPr txBox="1"/>
          <p:nvPr>
            <p:ph idx="1" type="body"/>
          </p:nvPr>
        </p:nvSpPr>
        <p:spPr>
          <a:xfrm>
            <a:off x="921300" y="1152475"/>
            <a:ext cx="8033700" cy="35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11 50 72 6F 67 72 61 6D 73 7E 73 75 62 6A 65 63 74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13 40 53 79 73 74 65 6D 45 72 72 6F 72 73 7E 54 65 78 74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0C 43 43 4F 53 7E 53 79 73 74 65 6D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8" name="Google Shape;558;p77"/>
          <p:cNvSpPr/>
          <p:nvPr/>
        </p:nvSpPr>
        <p:spPr>
          <a:xfrm rot="5400000">
            <a:off x="4399200" y="-1530600"/>
            <a:ext cx="268500" cy="6398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7"/>
          <p:cNvSpPr/>
          <p:nvPr/>
        </p:nvSpPr>
        <p:spPr>
          <a:xfrm rot="5400000">
            <a:off x="4781825" y="-937675"/>
            <a:ext cx="268500" cy="716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77"/>
          <p:cNvSpPr/>
          <p:nvPr/>
        </p:nvSpPr>
        <p:spPr>
          <a:xfrm rot="5400000">
            <a:off x="3464675" y="1408075"/>
            <a:ext cx="268500" cy="4529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77"/>
          <p:cNvSpPr txBox="1"/>
          <p:nvPr/>
        </p:nvSpPr>
        <p:spPr>
          <a:xfrm>
            <a:off x="3437100" y="1802700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Programs~subject~</a:t>
            </a:r>
            <a:endParaRPr/>
          </a:p>
        </p:txBody>
      </p:sp>
      <p:sp>
        <p:nvSpPr>
          <p:cNvPr id="562" name="Google Shape;562;p77"/>
          <p:cNvSpPr txBox="1"/>
          <p:nvPr/>
        </p:nvSpPr>
        <p:spPr>
          <a:xfrm>
            <a:off x="3819725" y="2702075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@</a:t>
            </a:r>
            <a:r>
              <a:rPr lang="ru"/>
              <a:t>SystemErrors~Text~</a:t>
            </a:r>
            <a:endParaRPr/>
          </a:p>
        </p:txBody>
      </p:sp>
      <p:sp>
        <p:nvSpPr>
          <p:cNvPr id="563" name="Google Shape;563;p77"/>
          <p:cNvSpPr txBox="1"/>
          <p:nvPr/>
        </p:nvSpPr>
        <p:spPr>
          <a:xfrm>
            <a:off x="2502575" y="3806875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CCOS~System~</a:t>
            </a:r>
            <a:endParaRPr/>
          </a:p>
        </p:txBody>
      </p:sp>
      <p:sp>
        <p:nvSpPr>
          <p:cNvPr id="564" name="Google Shape;564;p7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Имена файлов</a:t>
            </a:r>
            <a:endParaRPr/>
          </a:p>
        </p:txBody>
      </p:sp>
      <p:sp>
        <p:nvSpPr>
          <p:cNvPr id="570" name="Google Shape;570;p78"/>
          <p:cNvSpPr txBox="1"/>
          <p:nvPr/>
        </p:nvSpPr>
        <p:spPr>
          <a:xfrm>
            <a:off x="184075" y="2973175"/>
            <a:ext cx="66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???</a:t>
            </a:r>
            <a:endParaRPr sz="2000"/>
          </a:p>
        </p:txBody>
      </p:sp>
      <p:cxnSp>
        <p:nvCxnSpPr>
          <p:cNvPr id="571" name="Google Shape;571;p78"/>
          <p:cNvCxnSpPr>
            <a:stCxn id="570" idx="0"/>
          </p:cNvCxnSpPr>
          <p:nvPr/>
        </p:nvCxnSpPr>
        <p:spPr>
          <a:xfrm rot="-5400000">
            <a:off x="111775" y="1950475"/>
            <a:ext cx="1426200" cy="61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2" name="Google Shape;572;p78"/>
          <p:cNvCxnSpPr>
            <a:stCxn id="570" idx="0"/>
          </p:cNvCxnSpPr>
          <p:nvPr/>
        </p:nvCxnSpPr>
        <p:spPr>
          <a:xfrm rot="-5400000">
            <a:off x="479125" y="2498425"/>
            <a:ext cx="510900" cy="43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3" name="Google Shape;573;p78"/>
          <p:cNvCxnSpPr>
            <a:stCxn id="570" idx="2"/>
          </p:cNvCxnSpPr>
          <p:nvPr/>
        </p:nvCxnSpPr>
        <p:spPr>
          <a:xfrm flipH="1" rot="-5400000">
            <a:off x="746575" y="3234475"/>
            <a:ext cx="1800" cy="464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4" name="Google Shape;574;p7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5" name="Google Shape;575;p78"/>
          <p:cNvSpPr txBox="1"/>
          <p:nvPr>
            <p:ph idx="1" type="body"/>
          </p:nvPr>
        </p:nvSpPr>
        <p:spPr>
          <a:xfrm>
            <a:off x="921300" y="1152475"/>
            <a:ext cx="8033700" cy="35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11 50 72 6F 67 72 61 6D 73 7E 73 75 62 6A 65 63 74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13 40 53 79 73 74 65 6D 45 72 72 6F 72 73 7E 54 65 78 74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0C 43 43 4F 53 7E 53 79 73 74 65 6D 7E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6" name="Google Shape;576;p78"/>
          <p:cNvSpPr/>
          <p:nvPr/>
        </p:nvSpPr>
        <p:spPr>
          <a:xfrm rot="5400000">
            <a:off x="4399200" y="-1530600"/>
            <a:ext cx="268500" cy="6398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8"/>
          <p:cNvSpPr/>
          <p:nvPr/>
        </p:nvSpPr>
        <p:spPr>
          <a:xfrm rot="5400000">
            <a:off x="4781825" y="-937675"/>
            <a:ext cx="268500" cy="71634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8"/>
          <p:cNvSpPr/>
          <p:nvPr/>
        </p:nvSpPr>
        <p:spPr>
          <a:xfrm rot="5400000">
            <a:off x="3464675" y="1408075"/>
            <a:ext cx="268500" cy="4529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8"/>
          <p:cNvSpPr txBox="1"/>
          <p:nvPr/>
        </p:nvSpPr>
        <p:spPr>
          <a:xfrm>
            <a:off x="3437100" y="1802700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Programs~subject~</a:t>
            </a:r>
            <a:endParaRPr/>
          </a:p>
        </p:txBody>
      </p:sp>
      <p:sp>
        <p:nvSpPr>
          <p:cNvPr id="580" name="Google Shape;580;p78"/>
          <p:cNvSpPr txBox="1"/>
          <p:nvPr/>
        </p:nvSpPr>
        <p:spPr>
          <a:xfrm>
            <a:off x="3819725" y="2702075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@SystemErrors~Text~</a:t>
            </a:r>
            <a:endParaRPr/>
          </a:p>
        </p:txBody>
      </p:sp>
      <p:sp>
        <p:nvSpPr>
          <p:cNvPr id="581" name="Google Shape;581;p78"/>
          <p:cNvSpPr txBox="1"/>
          <p:nvPr/>
        </p:nvSpPr>
        <p:spPr>
          <a:xfrm>
            <a:off x="2502575" y="3806875"/>
            <a:ext cx="21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CCOS~System~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Имена файлов</a:t>
            </a:r>
            <a:endParaRPr/>
          </a:p>
        </p:txBody>
      </p:sp>
      <p:pic>
        <p:nvPicPr>
          <p:cNvPr id="587" name="Google Shape;58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90322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7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0"/>
          <p:cNvSpPr txBox="1"/>
          <p:nvPr>
            <p:ph idx="1" type="body"/>
          </p:nvPr>
        </p:nvSpPr>
        <p:spPr>
          <a:xfrm>
            <a:off x="311700" y="206025"/>
            <a:ext cx="8520600" cy="4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struct ccos_inode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file_id;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uint16_t block_num;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uint32_t file_size;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uint8_t name_length;</a:t>
            </a:r>
            <a:endParaRPr b="1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	char name[80];</a:t>
            </a:r>
            <a:endParaRPr b="1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char dunno[127];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uint16_t content_blocks[146];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uint32_t block_end;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};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4" name="Google Shape;594;p8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01" name="Google Shape;6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3"/>
            <a:ext cx="9144001" cy="5135054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4620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2"/>
          <p:cNvSpPr txBox="1"/>
          <p:nvPr>
            <p:ph type="title"/>
          </p:nvPr>
        </p:nvSpPr>
        <p:spPr>
          <a:xfrm>
            <a:off x="4643125" y="445025"/>
            <a:ext cx="41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Версии!</a:t>
            </a:r>
            <a:endParaRPr/>
          </a:p>
        </p:txBody>
      </p:sp>
      <p:sp>
        <p:nvSpPr>
          <p:cNvPr id="609" name="Google Shape;609;p8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555600"/>
            <a:ext cx="78636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GRiD Compass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10352" l="0" r="0" t="13636"/>
          <a:stretch/>
        </p:blipFill>
        <p:spPr>
          <a:xfrm>
            <a:off x="4741950" y="1995275"/>
            <a:ext cx="4362801" cy="24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389600"/>
            <a:ext cx="7318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Безумно старый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Безумно дорогой (в своё время)</a:t>
            </a:r>
            <a:endParaRPr sz="1800"/>
          </a:p>
          <a:p>
            <a:pPr indent="-342900" lvl="1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○"/>
            </a:pPr>
            <a:r>
              <a:rPr lang="ru" sz="1800"/>
              <a:t>… и сегодня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 sz="1800"/>
              <a:t>Безумно ни с чем не совместимый</a:t>
            </a:r>
            <a:endParaRPr sz="1800"/>
          </a:p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4620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83"/>
          <p:cNvSpPr/>
          <p:nvPr/>
        </p:nvSpPr>
        <p:spPr>
          <a:xfrm>
            <a:off x="4083900" y="1022825"/>
            <a:ext cx="640200" cy="3833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3"/>
          <p:cNvSpPr txBox="1"/>
          <p:nvPr/>
        </p:nvSpPr>
        <p:spPr>
          <a:xfrm>
            <a:off x="4724100" y="2739575"/>
            <a:ext cx="6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</a:t>
            </a:r>
            <a:endParaRPr/>
          </a:p>
        </p:txBody>
      </p:sp>
      <p:sp>
        <p:nvSpPr>
          <p:cNvPr id="617" name="Google Shape;617;p83"/>
          <p:cNvSpPr txBox="1"/>
          <p:nvPr/>
        </p:nvSpPr>
        <p:spPr>
          <a:xfrm>
            <a:off x="5158375" y="1236225"/>
            <a:ext cx="346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Error 12: Version incompatibility</a:t>
            </a:r>
            <a:endParaRPr/>
          </a:p>
        </p:txBody>
      </p:sp>
      <p:sp>
        <p:nvSpPr>
          <p:cNvPr id="618" name="Google Shape;618;p83"/>
          <p:cNvSpPr txBox="1"/>
          <p:nvPr>
            <p:ph type="title"/>
          </p:nvPr>
        </p:nvSpPr>
        <p:spPr>
          <a:xfrm>
            <a:off x="4643125" y="445025"/>
            <a:ext cx="41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Версии!</a:t>
            </a:r>
            <a:endParaRPr/>
          </a:p>
        </p:txBody>
      </p:sp>
      <p:sp>
        <p:nvSpPr>
          <p:cNvPr id="619" name="Google Shape;619;p8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4620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84"/>
          <p:cNvSpPr/>
          <p:nvPr/>
        </p:nvSpPr>
        <p:spPr>
          <a:xfrm>
            <a:off x="4083900" y="1022825"/>
            <a:ext cx="640200" cy="3833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4"/>
          <p:cNvSpPr txBox="1"/>
          <p:nvPr/>
        </p:nvSpPr>
        <p:spPr>
          <a:xfrm>
            <a:off x="4724100" y="2739575"/>
            <a:ext cx="6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</a:t>
            </a:r>
            <a:endParaRPr/>
          </a:p>
        </p:txBody>
      </p:sp>
      <p:pic>
        <p:nvPicPr>
          <p:cNvPr id="627" name="Google Shape;627;p84"/>
          <p:cNvPicPr preferRelativeResize="0"/>
          <p:nvPr/>
        </p:nvPicPr>
        <p:blipFill rotWithShape="1">
          <a:blip r:embed="rId3">
            <a:alphaModFix/>
          </a:blip>
          <a:srcRect b="46113" l="17799" r="66241" t="48285"/>
          <a:stretch/>
        </p:blipFill>
        <p:spPr>
          <a:xfrm>
            <a:off x="5371600" y="2266375"/>
            <a:ext cx="2281100" cy="912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84"/>
          <p:cNvCxnSpPr/>
          <p:nvPr/>
        </p:nvCxnSpPr>
        <p:spPr>
          <a:xfrm flipH="1" rot="10800000">
            <a:off x="1559975" y="2244400"/>
            <a:ext cx="3863100" cy="338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9" name="Google Shape;629;p84"/>
          <p:cNvCxnSpPr/>
          <p:nvPr/>
        </p:nvCxnSpPr>
        <p:spPr>
          <a:xfrm>
            <a:off x="1567325" y="2634300"/>
            <a:ext cx="3811800" cy="552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0" name="Google Shape;630;p84"/>
          <p:cNvSpPr txBox="1"/>
          <p:nvPr>
            <p:ph type="title"/>
          </p:nvPr>
        </p:nvSpPr>
        <p:spPr>
          <a:xfrm>
            <a:off x="4643125" y="445025"/>
            <a:ext cx="41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Версии!</a:t>
            </a:r>
            <a:endParaRPr/>
          </a:p>
        </p:txBody>
      </p:sp>
      <p:sp>
        <p:nvSpPr>
          <p:cNvPr id="631" name="Google Shape;631;p84"/>
          <p:cNvSpPr txBox="1"/>
          <p:nvPr/>
        </p:nvSpPr>
        <p:spPr>
          <a:xfrm>
            <a:off x="5158375" y="1236225"/>
            <a:ext cx="346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Error 12: Version incompatibility</a:t>
            </a:r>
            <a:endParaRPr/>
          </a:p>
        </p:txBody>
      </p:sp>
      <p:sp>
        <p:nvSpPr>
          <p:cNvPr id="632" name="Google Shape;632;p8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50" y="1175153"/>
            <a:ext cx="7264925" cy="3395664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85"/>
          <p:cNvSpPr txBox="1"/>
          <p:nvPr/>
        </p:nvSpPr>
        <p:spPr>
          <a:xfrm>
            <a:off x="7500300" y="1599075"/>
            <a:ext cx="81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3.1.8</a:t>
            </a:r>
            <a:endParaRPr sz="1800"/>
          </a:p>
        </p:txBody>
      </p:sp>
      <p:sp>
        <p:nvSpPr>
          <p:cNvPr id="639" name="Google Shape;639;p85"/>
          <p:cNvSpPr txBox="1"/>
          <p:nvPr/>
        </p:nvSpPr>
        <p:spPr>
          <a:xfrm>
            <a:off x="7500300" y="2642138"/>
            <a:ext cx="111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34.1.5</a:t>
            </a:r>
            <a:endParaRPr sz="1800"/>
          </a:p>
        </p:txBody>
      </p:sp>
      <p:sp>
        <p:nvSpPr>
          <p:cNvPr id="640" name="Google Shape;640;p85"/>
          <p:cNvSpPr txBox="1"/>
          <p:nvPr/>
        </p:nvSpPr>
        <p:spPr>
          <a:xfrm>
            <a:off x="7500300" y="3685225"/>
            <a:ext cx="81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3.1.0</a:t>
            </a:r>
            <a:endParaRPr sz="1800"/>
          </a:p>
        </p:txBody>
      </p:sp>
      <p:sp>
        <p:nvSpPr>
          <p:cNvPr id="641" name="Google Shape;641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Версия файла</a:t>
            </a:r>
            <a:endParaRPr/>
          </a:p>
        </p:txBody>
      </p:sp>
      <p:sp>
        <p:nvSpPr>
          <p:cNvPr id="642" name="Google Shape;642;p8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50" y="1175153"/>
            <a:ext cx="7264925" cy="339566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6"/>
          <p:cNvSpPr txBox="1"/>
          <p:nvPr/>
        </p:nvSpPr>
        <p:spPr>
          <a:xfrm>
            <a:off x="7500300" y="1599075"/>
            <a:ext cx="81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3.1.8</a:t>
            </a:r>
            <a:endParaRPr sz="1800"/>
          </a:p>
        </p:txBody>
      </p:sp>
      <p:sp>
        <p:nvSpPr>
          <p:cNvPr id="649" name="Google Shape;649;p86"/>
          <p:cNvSpPr txBox="1"/>
          <p:nvPr/>
        </p:nvSpPr>
        <p:spPr>
          <a:xfrm>
            <a:off x="7500300" y="2642138"/>
            <a:ext cx="111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34.1.5</a:t>
            </a:r>
            <a:endParaRPr sz="1800"/>
          </a:p>
        </p:txBody>
      </p:sp>
      <p:sp>
        <p:nvSpPr>
          <p:cNvPr id="650" name="Google Shape;650;p86"/>
          <p:cNvSpPr txBox="1"/>
          <p:nvPr/>
        </p:nvSpPr>
        <p:spPr>
          <a:xfrm>
            <a:off x="7500300" y="3685225"/>
            <a:ext cx="81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3.1.0</a:t>
            </a:r>
            <a:endParaRPr sz="1800"/>
          </a:p>
        </p:txBody>
      </p:sp>
      <p:sp>
        <p:nvSpPr>
          <p:cNvPr id="651" name="Google Shape;651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Версия файла</a:t>
            </a:r>
            <a:endParaRPr/>
          </a:p>
        </p:txBody>
      </p:sp>
      <p:sp>
        <p:nvSpPr>
          <p:cNvPr id="652" name="Google Shape;652;p8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7"/>
          <p:cNvSpPr txBox="1"/>
          <p:nvPr>
            <p:ph idx="1" type="body"/>
          </p:nvPr>
        </p:nvSpPr>
        <p:spPr>
          <a:xfrm>
            <a:off x="311700" y="206025"/>
            <a:ext cx="8520600" cy="47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struct ccos_inode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// ...</a:t>
            </a:r>
            <a:endParaRPr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Consolas"/>
                <a:ea typeface="Consolas"/>
                <a:cs typeface="Consolas"/>
                <a:sym typeface="Consolas"/>
              </a:rPr>
              <a:t>	char name[80];</a:t>
            </a:r>
            <a:endParaRPr>
              <a:solidFill>
                <a:srgbClr val="666666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char dunno_1[61];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uint8_t major;</a:t>
            </a:r>
            <a:endParaRPr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uint8_t minor;</a:t>
            </a:r>
            <a:endParaRPr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char dunno_2[15];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>
                <a:latin typeface="Consolas"/>
                <a:ea typeface="Consolas"/>
                <a:cs typeface="Consolas"/>
                <a:sym typeface="Consolas"/>
              </a:rPr>
              <a:t>	</a:t>
            </a: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uint8_t patch;</a:t>
            </a:r>
            <a:endParaRPr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	// 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};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8" name="Google Shape;658;p8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25" y="152400"/>
            <a:ext cx="52591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65" name="Google Shape;66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475" y="152400"/>
            <a:ext cx="3507975" cy="8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671" name="Google Shape;671;p89"/>
          <p:cNvSpPr txBox="1"/>
          <p:nvPr>
            <p:ph idx="1" type="body"/>
          </p:nvPr>
        </p:nvSpPr>
        <p:spPr>
          <a:xfrm>
            <a:off x="183950" y="1152475"/>
            <a:ext cx="88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07 00 13  S y s t e m E r r o r s ~ T e x t ~ 17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10 00 0C  C C O S ~ S y s t e m ~ 10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93 00 0E  C o m m o n ~ S h a r e d ~ 12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86 00 0F  U s e r S e n t r y ~ R u n ~ 13 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2" name="Google Shape;672;p8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678" name="Google Shape;678;p90"/>
          <p:cNvSpPr/>
          <p:nvPr/>
        </p:nvSpPr>
        <p:spPr>
          <a:xfrm>
            <a:off x="963950" y="1118475"/>
            <a:ext cx="3975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90"/>
          <p:cNvSpPr txBox="1"/>
          <p:nvPr/>
        </p:nvSpPr>
        <p:spPr>
          <a:xfrm>
            <a:off x="2244300" y="4061825"/>
            <a:ext cx="12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name_length</a:t>
            </a:r>
            <a:endParaRPr/>
          </a:p>
        </p:txBody>
      </p:sp>
      <p:cxnSp>
        <p:nvCxnSpPr>
          <p:cNvPr id="680" name="Google Shape;680;p90"/>
          <p:cNvCxnSpPr>
            <a:stCxn id="679" idx="0"/>
            <a:endCxn id="678" idx="2"/>
          </p:cNvCxnSpPr>
          <p:nvPr/>
        </p:nvCxnSpPr>
        <p:spPr>
          <a:xfrm flipH="1" rot="5400000">
            <a:off x="1760550" y="2948975"/>
            <a:ext cx="515100" cy="17106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1" name="Google Shape;681;p90"/>
          <p:cNvSpPr txBox="1"/>
          <p:nvPr>
            <p:ph idx="1" type="body"/>
          </p:nvPr>
        </p:nvSpPr>
        <p:spPr>
          <a:xfrm>
            <a:off x="183950" y="1152475"/>
            <a:ext cx="88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07 00 13  S y s t e m E r r o r s ~ T e x t ~ 17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10 00 0C  C C O S ~ S y s t e m ~ 10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93 00 0E  C o m m o n ~ S h a r e d ~ 12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86 00 0F  U s e r S e n t r y ~ R u n ~ 13 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2" name="Google Shape;682;p9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688" name="Google Shape;688;p91"/>
          <p:cNvSpPr txBox="1"/>
          <p:nvPr>
            <p:ph idx="1" type="body"/>
          </p:nvPr>
        </p:nvSpPr>
        <p:spPr>
          <a:xfrm>
            <a:off x="183950" y="1152475"/>
            <a:ext cx="88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07 00 13  S y s t e m E r r o r s ~ T e x t ~ 17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10 00 0C  C C O S ~ S y s t e m ~ 10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93 00 0E  C o m m o n ~ S h a r e d ~ 12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86 00 0F  U s e r S e n t r y ~ R u n ~ 13 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9" name="Google Shape;689;p91"/>
          <p:cNvSpPr/>
          <p:nvPr/>
        </p:nvSpPr>
        <p:spPr>
          <a:xfrm>
            <a:off x="963950" y="1118475"/>
            <a:ext cx="3975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91"/>
          <p:cNvSpPr txBox="1"/>
          <p:nvPr/>
        </p:nvSpPr>
        <p:spPr>
          <a:xfrm>
            <a:off x="2244300" y="4061825"/>
            <a:ext cx="12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name_length</a:t>
            </a:r>
            <a:endParaRPr/>
          </a:p>
        </p:txBody>
      </p:sp>
      <p:cxnSp>
        <p:nvCxnSpPr>
          <p:cNvPr id="691" name="Google Shape;691;p91"/>
          <p:cNvCxnSpPr>
            <a:stCxn id="690" idx="0"/>
            <a:endCxn id="689" idx="2"/>
          </p:cNvCxnSpPr>
          <p:nvPr/>
        </p:nvCxnSpPr>
        <p:spPr>
          <a:xfrm flipH="1" rot="5400000">
            <a:off x="1760550" y="2948975"/>
            <a:ext cx="515100" cy="17106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2" name="Google Shape;692;p91"/>
          <p:cNvSpPr/>
          <p:nvPr/>
        </p:nvSpPr>
        <p:spPr>
          <a:xfrm>
            <a:off x="220743" y="1118475"/>
            <a:ext cx="7119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91"/>
          <p:cNvSpPr txBox="1"/>
          <p:nvPr/>
        </p:nvSpPr>
        <p:spPr>
          <a:xfrm>
            <a:off x="1054558" y="4061825"/>
            <a:ext cx="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cxnSp>
        <p:nvCxnSpPr>
          <p:cNvPr id="694" name="Google Shape;694;p91"/>
          <p:cNvCxnSpPr>
            <a:stCxn id="693" idx="0"/>
            <a:endCxn id="692" idx="2"/>
          </p:cNvCxnSpPr>
          <p:nvPr/>
        </p:nvCxnSpPr>
        <p:spPr>
          <a:xfrm flipH="1" rot="5400000">
            <a:off x="747508" y="3375875"/>
            <a:ext cx="515100" cy="8568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5" name="Google Shape;695;p9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701" name="Google Shape;701;p92"/>
          <p:cNvSpPr txBox="1"/>
          <p:nvPr>
            <p:ph idx="1" type="body"/>
          </p:nvPr>
        </p:nvSpPr>
        <p:spPr>
          <a:xfrm>
            <a:off x="183950" y="1152475"/>
            <a:ext cx="88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07 00 13  S y s t e m E r r o r s ~ T e x t ~ 17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10 00 0C  C C O S ~ S y s t e m ~ 10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93 00 0E  C o m m o n ~ S h a r e d ~ 12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86 00 0F  U s e r S e n t r y ~ R u n ~ 13 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2" name="Google Shape;702;p92"/>
          <p:cNvSpPr/>
          <p:nvPr/>
        </p:nvSpPr>
        <p:spPr>
          <a:xfrm>
            <a:off x="963950" y="1118475"/>
            <a:ext cx="3975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92"/>
          <p:cNvSpPr txBox="1"/>
          <p:nvPr/>
        </p:nvSpPr>
        <p:spPr>
          <a:xfrm>
            <a:off x="2244300" y="4061825"/>
            <a:ext cx="12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name_length</a:t>
            </a:r>
            <a:endParaRPr/>
          </a:p>
        </p:txBody>
      </p:sp>
      <p:cxnSp>
        <p:nvCxnSpPr>
          <p:cNvPr id="704" name="Google Shape;704;p92"/>
          <p:cNvCxnSpPr>
            <a:stCxn id="703" idx="0"/>
            <a:endCxn id="702" idx="2"/>
          </p:cNvCxnSpPr>
          <p:nvPr/>
        </p:nvCxnSpPr>
        <p:spPr>
          <a:xfrm flipH="1" rot="5400000">
            <a:off x="1760550" y="2948975"/>
            <a:ext cx="515100" cy="17106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5" name="Google Shape;705;p92"/>
          <p:cNvSpPr/>
          <p:nvPr/>
        </p:nvSpPr>
        <p:spPr>
          <a:xfrm>
            <a:off x="220743" y="1118475"/>
            <a:ext cx="7119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92"/>
          <p:cNvSpPr txBox="1"/>
          <p:nvPr/>
        </p:nvSpPr>
        <p:spPr>
          <a:xfrm>
            <a:off x="1054558" y="4061825"/>
            <a:ext cx="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cxnSp>
        <p:nvCxnSpPr>
          <p:cNvPr id="707" name="Google Shape;707;p92"/>
          <p:cNvCxnSpPr>
            <a:stCxn id="706" idx="0"/>
            <a:endCxn id="705" idx="2"/>
          </p:cNvCxnSpPr>
          <p:nvPr/>
        </p:nvCxnSpPr>
        <p:spPr>
          <a:xfrm flipH="1" rot="5400000">
            <a:off x="747508" y="3375875"/>
            <a:ext cx="515100" cy="8568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8" name="Google Shape;708;p92"/>
          <p:cNvSpPr txBox="1"/>
          <p:nvPr/>
        </p:nvSpPr>
        <p:spPr>
          <a:xfrm>
            <a:off x="7284775" y="2132475"/>
            <a:ext cx="10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end_flag</a:t>
            </a:r>
            <a:endParaRPr/>
          </a:p>
        </p:txBody>
      </p:sp>
      <p:cxnSp>
        <p:nvCxnSpPr>
          <p:cNvPr id="709" name="Google Shape;709;p92"/>
          <p:cNvCxnSpPr>
            <a:stCxn id="708" idx="1"/>
          </p:cNvCxnSpPr>
          <p:nvPr/>
        </p:nvCxnSpPr>
        <p:spPr>
          <a:xfrm flipH="1">
            <a:off x="5827975" y="2332575"/>
            <a:ext cx="1456800" cy="780000"/>
          </a:xfrm>
          <a:prstGeom prst="curvedConnector3">
            <a:avLst>
              <a:gd fmla="val 8839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0" name="Google Shape;710;p92"/>
          <p:cNvCxnSpPr>
            <a:stCxn id="708" idx="1"/>
          </p:cNvCxnSpPr>
          <p:nvPr/>
        </p:nvCxnSpPr>
        <p:spPr>
          <a:xfrm rot="10800000">
            <a:off x="5217175" y="1832175"/>
            <a:ext cx="2067600" cy="500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1" name="Google Shape;711;p92"/>
          <p:cNvCxnSpPr>
            <a:stCxn id="708" idx="1"/>
          </p:cNvCxnSpPr>
          <p:nvPr/>
        </p:nvCxnSpPr>
        <p:spPr>
          <a:xfrm rot="10800000">
            <a:off x="6541675" y="1545375"/>
            <a:ext cx="743100" cy="7872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2" name="Google Shape;712;p92"/>
          <p:cNvCxnSpPr>
            <a:stCxn id="708" idx="1"/>
          </p:cNvCxnSpPr>
          <p:nvPr/>
        </p:nvCxnSpPr>
        <p:spPr>
          <a:xfrm rot="10800000">
            <a:off x="5746975" y="2310675"/>
            <a:ext cx="1537800" cy="21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3" name="Google Shape;713;p9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52400" y="152400"/>
            <a:ext cx="622318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150" y="1316625"/>
            <a:ext cx="4793125" cy="1652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719" name="Google Shape;719;p93"/>
          <p:cNvSpPr txBox="1"/>
          <p:nvPr>
            <p:ph idx="1" type="body"/>
          </p:nvPr>
        </p:nvSpPr>
        <p:spPr>
          <a:xfrm>
            <a:off x="183950" y="1152475"/>
            <a:ext cx="88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07 00 13  S y s t e m E r r o r s ~ T e x t ~ </a:t>
            </a:r>
            <a:r>
              <a:rPr b="1" lang="ru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17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10 00 0C  C C O S ~ S y s t e m ~ </a:t>
            </a:r>
            <a:r>
              <a:rPr b="1" lang="ru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10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93 00 0E  C o m m o n ~ S h a r e d ~ </a:t>
            </a: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12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 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latin typeface="Consolas"/>
                <a:ea typeface="Consolas"/>
                <a:cs typeface="Consolas"/>
                <a:sym typeface="Consolas"/>
              </a:rPr>
              <a:t>86 00 0F  U s e r S e n t r y ~ R u n ~ </a:t>
            </a:r>
            <a:r>
              <a:rPr b="1" lang="ru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13</a:t>
            </a:r>
            <a:r>
              <a:rPr lang="ru">
                <a:latin typeface="Consolas"/>
                <a:ea typeface="Consolas"/>
                <a:cs typeface="Consolas"/>
                <a:sym typeface="Consolas"/>
              </a:rPr>
              <a:t> FF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20" name="Google Shape;720;p93"/>
          <p:cNvSpPr/>
          <p:nvPr/>
        </p:nvSpPr>
        <p:spPr>
          <a:xfrm>
            <a:off x="963950" y="1118475"/>
            <a:ext cx="3975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93"/>
          <p:cNvSpPr txBox="1"/>
          <p:nvPr/>
        </p:nvSpPr>
        <p:spPr>
          <a:xfrm>
            <a:off x="2244300" y="4061825"/>
            <a:ext cx="12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name_length</a:t>
            </a:r>
            <a:endParaRPr/>
          </a:p>
        </p:txBody>
      </p:sp>
      <p:cxnSp>
        <p:nvCxnSpPr>
          <p:cNvPr id="722" name="Google Shape;722;p93"/>
          <p:cNvCxnSpPr>
            <a:stCxn id="721" idx="0"/>
            <a:endCxn id="720" idx="2"/>
          </p:cNvCxnSpPr>
          <p:nvPr/>
        </p:nvCxnSpPr>
        <p:spPr>
          <a:xfrm flipH="1" rot="5400000">
            <a:off x="1760550" y="2948975"/>
            <a:ext cx="515100" cy="17106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3" name="Google Shape;723;p93"/>
          <p:cNvSpPr/>
          <p:nvPr/>
        </p:nvSpPr>
        <p:spPr>
          <a:xfrm>
            <a:off x="220743" y="1118475"/>
            <a:ext cx="711900" cy="242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93"/>
          <p:cNvSpPr txBox="1"/>
          <p:nvPr/>
        </p:nvSpPr>
        <p:spPr>
          <a:xfrm>
            <a:off x="1054558" y="4061825"/>
            <a:ext cx="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file_id</a:t>
            </a:r>
            <a:endParaRPr/>
          </a:p>
        </p:txBody>
      </p:sp>
      <p:cxnSp>
        <p:nvCxnSpPr>
          <p:cNvPr id="725" name="Google Shape;725;p93"/>
          <p:cNvCxnSpPr>
            <a:stCxn id="724" idx="0"/>
            <a:endCxn id="723" idx="2"/>
          </p:cNvCxnSpPr>
          <p:nvPr/>
        </p:nvCxnSpPr>
        <p:spPr>
          <a:xfrm flipH="1" rot="5400000">
            <a:off x="747508" y="3375875"/>
            <a:ext cx="515100" cy="8568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6" name="Google Shape;726;p93"/>
          <p:cNvSpPr txBox="1"/>
          <p:nvPr/>
        </p:nvSpPr>
        <p:spPr>
          <a:xfrm>
            <a:off x="7284775" y="2132475"/>
            <a:ext cx="10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end_flag</a:t>
            </a:r>
            <a:endParaRPr/>
          </a:p>
        </p:txBody>
      </p:sp>
      <p:cxnSp>
        <p:nvCxnSpPr>
          <p:cNvPr id="727" name="Google Shape;727;p93"/>
          <p:cNvCxnSpPr>
            <a:stCxn id="726" idx="1"/>
          </p:cNvCxnSpPr>
          <p:nvPr/>
        </p:nvCxnSpPr>
        <p:spPr>
          <a:xfrm flipH="1">
            <a:off x="5827975" y="2332575"/>
            <a:ext cx="1456800" cy="780000"/>
          </a:xfrm>
          <a:prstGeom prst="curvedConnector3">
            <a:avLst>
              <a:gd fmla="val 8839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8" name="Google Shape;728;p93"/>
          <p:cNvCxnSpPr>
            <a:stCxn id="726" idx="1"/>
          </p:cNvCxnSpPr>
          <p:nvPr/>
        </p:nvCxnSpPr>
        <p:spPr>
          <a:xfrm rot="10800000">
            <a:off x="5217175" y="1832175"/>
            <a:ext cx="2067600" cy="500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9" name="Google Shape;729;p93"/>
          <p:cNvCxnSpPr>
            <a:stCxn id="726" idx="1"/>
          </p:cNvCxnSpPr>
          <p:nvPr/>
        </p:nvCxnSpPr>
        <p:spPr>
          <a:xfrm rot="10800000">
            <a:off x="6541675" y="1545375"/>
            <a:ext cx="743100" cy="7872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0" name="Google Shape;730;p93"/>
          <p:cNvCxnSpPr>
            <a:stCxn id="726" idx="1"/>
          </p:cNvCxnSpPr>
          <p:nvPr/>
        </p:nvCxnSpPr>
        <p:spPr>
          <a:xfrm rot="10800000">
            <a:off x="5746975" y="2310675"/>
            <a:ext cx="1537800" cy="21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1" name="Google Shape;731;p93"/>
          <p:cNvSpPr txBox="1"/>
          <p:nvPr/>
        </p:nvSpPr>
        <p:spPr>
          <a:xfrm>
            <a:off x="4076525" y="2678450"/>
            <a:ext cx="4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???</a:t>
            </a:r>
            <a:endParaRPr/>
          </a:p>
        </p:txBody>
      </p:sp>
      <p:cxnSp>
        <p:nvCxnSpPr>
          <p:cNvPr id="732" name="Google Shape;732;p93"/>
          <p:cNvCxnSpPr>
            <a:stCxn id="731" idx="3"/>
          </p:cNvCxnSpPr>
          <p:nvPr/>
        </p:nvCxnSpPr>
        <p:spPr>
          <a:xfrm flipH="1" rot="10800000">
            <a:off x="4572125" y="2479850"/>
            <a:ext cx="600900" cy="398700"/>
          </a:xfrm>
          <a:prstGeom prst="curvedConnector3">
            <a:avLst>
              <a:gd fmla="val 9386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3" name="Google Shape;733;p93"/>
          <p:cNvCxnSpPr/>
          <p:nvPr/>
        </p:nvCxnSpPr>
        <p:spPr>
          <a:xfrm>
            <a:off x="4572125" y="2878550"/>
            <a:ext cx="843600" cy="234000"/>
          </a:xfrm>
          <a:prstGeom prst="curvedConnector3">
            <a:avLst>
              <a:gd fmla="val 9041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4" name="Google Shape;734;p9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Формат директории</a:t>
            </a:r>
            <a:endParaRPr/>
          </a:p>
        </p:txBody>
      </p:sp>
      <p:sp>
        <p:nvSpPr>
          <p:cNvPr id="740" name="Google Shape;740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300">
                <a:latin typeface="Consolas"/>
                <a:ea typeface="Consolas"/>
                <a:cs typeface="Consolas"/>
                <a:sym typeface="Consolas"/>
              </a:rPr>
              <a:t>86 00 0F  U s e r S e n t r y ~ R u n ~ </a:t>
            </a:r>
            <a:r>
              <a:rPr b="1" lang="ru" sz="23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13</a:t>
            </a:r>
            <a:r>
              <a:rPr lang="ru" sz="2300">
                <a:latin typeface="Consolas"/>
                <a:ea typeface="Consolas"/>
                <a:cs typeface="Consolas"/>
                <a:sym typeface="Consolas"/>
              </a:rPr>
              <a:t> FF 00</a:t>
            </a:r>
            <a:endParaRPr sz="23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1" name="Google Shape;741;p9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2" name="Google Shape;742;p94"/>
          <p:cNvSpPr/>
          <p:nvPr/>
        </p:nvSpPr>
        <p:spPr>
          <a:xfrm rot="-5400000">
            <a:off x="3957525" y="-1147275"/>
            <a:ext cx="293700" cy="69252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94"/>
          <p:cNvSpPr txBox="1"/>
          <p:nvPr/>
        </p:nvSpPr>
        <p:spPr>
          <a:xfrm>
            <a:off x="3476175" y="2462175"/>
            <a:ext cx="125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0x13 байт</a:t>
            </a:r>
            <a:endParaRPr sz="18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Иерархия каталогов</a:t>
            </a:r>
            <a:endParaRPr/>
          </a:p>
        </p:txBody>
      </p:sp>
      <p:sp>
        <p:nvSpPr>
          <p:cNvPr id="749" name="Google Shape;749;p95"/>
          <p:cNvSpPr txBox="1"/>
          <p:nvPr/>
        </p:nvSpPr>
        <p:spPr>
          <a:xfrm>
            <a:off x="2148625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0" name="Google Shape;750;p95"/>
          <p:cNvSpPr txBox="1"/>
          <p:nvPr/>
        </p:nvSpPr>
        <p:spPr>
          <a:xfrm>
            <a:off x="2148625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1" name="Google Shape;751;p95"/>
          <p:cNvSpPr txBox="1"/>
          <p:nvPr/>
        </p:nvSpPr>
        <p:spPr>
          <a:xfrm>
            <a:off x="2148625" y="21449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2" name="Google Shape;752;p95"/>
          <p:cNvSpPr txBox="1"/>
          <p:nvPr/>
        </p:nvSpPr>
        <p:spPr>
          <a:xfrm>
            <a:off x="3728550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3" name="Google Shape;753;p95"/>
          <p:cNvSpPr txBox="1"/>
          <p:nvPr/>
        </p:nvSpPr>
        <p:spPr>
          <a:xfrm>
            <a:off x="3728550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4" name="Google Shape;754;p95"/>
          <p:cNvSpPr txBox="1"/>
          <p:nvPr/>
        </p:nvSpPr>
        <p:spPr>
          <a:xfrm>
            <a:off x="3728550" y="211005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55" name="Google Shape;755;p95"/>
          <p:cNvCxnSpPr>
            <a:stCxn id="749" idx="3"/>
            <a:endCxn id="752" idx="1"/>
          </p:cNvCxnSpPr>
          <p:nvPr/>
        </p:nvCxnSpPr>
        <p:spPr>
          <a:xfrm>
            <a:off x="3149425" y="1452350"/>
            <a:ext cx="579000" cy="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6" name="Google Shape;756;p95"/>
          <p:cNvCxnSpPr>
            <a:stCxn id="749" idx="3"/>
            <a:endCxn id="753" idx="1"/>
          </p:cNvCxnSpPr>
          <p:nvPr/>
        </p:nvCxnSpPr>
        <p:spPr>
          <a:xfrm>
            <a:off x="3149425" y="1452350"/>
            <a:ext cx="579000" cy="4617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7" name="Google Shape;757;p95"/>
          <p:cNvCxnSpPr>
            <a:stCxn id="749" idx="3"/>
            <a:endCxn id="754" idx="1"/>
          </p:cNvCxnSpPr>
          <p:nvPr/>
        </p:nvCxnSpPr>
        <p:spPr>
          <a:xfrm>
            <a:off x="3149425" y="1452350"/>
            <a:ext cx="579000" cy="888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8" name="Google Shape;758;p9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Иерархия каталогов</a:t>
            </a:r>
            <a:endParaRPr/>
          </a:p>
        </p:txBody>
      </p:sp>
      <p:sp>
        <p:nvSpPr>
          <p:cNvPr id="764" name="Google Shape;764;p96"/>
          <p:cNvSpPr txBox="1"/>
          <p:nvPr/>
        </p:nvSpPr>
        <p:spPr>
          <a:xfrm>
            <a:off x="2148625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5" name="Google Shape;765;p96"/>
          <p:cNvSpPr txBox="1"/>
          <p:nvPr/>
        </p:nvSpPr>
        <p:spPr>
          <a:xfrm>
            <a:off x="2148625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6" name="Google Shape;766;p96"/>
          <p:cNvSpPr txBox="1"/>
          <p:nvPr/>
        </p:nvSpPr>
        <p:spPr>
          <a:xfrm>
            <a:off x="2148625" y="21449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7" name="Google Shape;767;p96"/>
          <p:cNvSpPr txBox="1"/>
          <p:nvPr/>
        </p:nvSpPr>
        <p:spPr>
          <a:xfrm>
            <a:off x="3728550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8" name="Google Shape;768;p96"/>
          <p:cNvSpPr txBox="1"/>
          <p:nvPr/>
        </p:nvSpPr>
        <p:spPr>
          <a:xfrm>
            <a:off x="3728550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9" name="Google Shape;769;p96"/>
          <p:cNvSpPr txBox="1"/>
          <p:nvPr/>
        </p:nvSpPr>
        <p:spPr>
          <a:xfrm>
            <a:off x="3728550" y="211005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0" name="Google Shape;770;p96"/>
          <p:cNvSpPr txBox="1"/>
          <p:nvPr/>
        </p:nvSpPr>
        <p:spPr>
          <a:xfrm>
            <a:off x="5308475" y="1238925"/>
            <a:ext cx="135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1" name="Google Shape;771;p96"/>
          <p:cNvSpPr txBox="1"/>
          <p:nvPr/>
        </p:nvSpPr>
        <p:spPr>
          <a:xfrm>
            <a:off x="5308475" y="170062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72" name="Google Shape;772;p96"/>
          <p:cNvSpPr txBox="1"/>
          <p:nvPr/>
        </p:nvSpPr>
        <p:spPr>
          <a:xfrm>
            <a:off x="5308475" y="2127475"/>
            <a:ext cx="12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73" name="Google Shape;773;p96"/>
          <p:cNvCxnSpPr>
            <a:stCxn id="764" idx="3"/>
            <a:endCxn id="767" idx="1"/>
          </p:cNvCxnSpPr>
          <p:nvPr/>
        </p:nvCxnSpPr>
        <p:spPr>
          <a:xfrm>
            <a:off x="3149425" y="1452350"/>
            <a:ext cx="579000" cy="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4" name="Google Shape;774;p96"/>
          <p:cNvCxnSpPr>
            <a:stCxn id="764" idx="3"/>
            <a:endCxn id="768" idx="1"/>
          </p:cNvCxnSpPr>
          <p:nvPr/>
        </p:nvCxnSpPr>
        <p:spPr>
          <a:xfrm>
            <a:off x="3149425" y="1452350"/>
            <a:ext cx="579000" cy="4617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5" name="Google Shape;775;p96"/>
          <p:cNvCxnSpPr>
            <a:stCxn id="764" idx="3"/>
            <a:endCxn id="769" idx="1"/>
          </p:cNvCxnSpPr>
          <p:nvPr/>
        </p:nvCxnSpPr>
        <p:spPr>
          <a:xfrm>
            <a:off x="3149425" y="1452350"/>
            <a:ext cx="579000" cy="888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6" name="Google Shape;776;p96"/>
          <p:cNvCxnSpPr>
            <a:stCxn id="767" idx="3"/>
            <a:endCxn id="770" idx="1"/>
          </p:cNvCxnSpPr>
          <p:nvPr/>
        </p:nvCxnSpPr>
        <p:spPr>
          <a:xfrm>
            <a:off x="4729350" y="1452350"/>
            <a:ext cx="579000" cy="174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7" name="Google Shape;777;p96"/>
          <p:cNvCxnSpPr>
            <a:stCxn id="767" idx="3"/>
            <a:endCxn id="771" idx="1"/>
          </p:cNvCxnSpPr>
          <p:nvPr/>
        </p:nvCxnSpPr>
        <p:spPr>
          <a:xfrm>
            <a:off x="4729350" y="1452350"/>
            <a:ext cx="579000" cy="4791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8" name="Google Shape;778;p96"/>
          <p:cNvCxnSpPr>
            <a:stCxn id="767" idx="3"/>
            <a:endCxn id="772" idx="1"/>
          </p:cNvCxnSpPr>
          <p:nvPr/>
        </p:nvCxnSpPr>
        <p:spPr>
          <a:xfrm>
            <a:off x="4729350" y="1452350"/>
            <a:ext cx="579000" cy="9060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9" name="Google Shape;779;p9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Иерархия каталогов</a:t>
            </a:r>
            <a:endParaRPr/>
          </a:p>
        </p:txBody>
      </p:sp>
      <p:sp>
        <p:nvSpPr>
          <p:cNvPr id="785" name="Google Shape;785;p97"/>
          <p:cNvSpPr txBox="1"/>
          <p:nvPr/>
        </p:nvSpPr>
        <p:spPr>
          <a:xfrm>
            <a:off x="2148625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6" name="Google Shape;786;p97"/>
          <p:cNvSpPr txBox="1"/>
          <p:nvPr/>
        </p:nvSpPr>
        <p:spPr>
          <a:xfrm>
            <a:off x="2148625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7" name="Google Shape;787;p97"/>
          <p:cNvSpPr txBox="1"/>
          <p:nvPr/>
        </p:nvSpPr>
        <p:spPr>
          <a:xfrm>
            <a:off x="2148625" y="21449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8" name="Google Shape;788;p97"/>
          <p:cNvSpPr txBox="1"/>
          <p:nvPr/>
        </p:nvSpPr>
        <p:spPr>
          <a:xfrm>
            <a:off x="3728550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89" name="Google Shape;789;p97"/>
          <p:cNvSpPr txBox="1"/>
          <p:nvPr/>
        </p:nvSpPr>
        <p:spPr>
          <a:xfrm>
            <a:off x="3728550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90" name="Google Shape;790;p97"/>
          <p:cNvSpPr txBox="1"/>
          <p:nvPr/>
        </p:nvSpPr>
        <p:spPr>
          <a:xfrm>
            <a:off x="3728550" y="211005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91" name="Google Shape;791;p97"/>
          <p:cNvSpPr txBox="1"/>
          <p:nvPr/>
        </p:nvSpPr>
        <p:spPr>
          <a:xfrm>
            <a:off x="5308475" y="1238925"/>
            <a:ext cx="135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92" name="Google Shape;792;p97"/>
          <p:cNvSpPr txBox="1"/>
          <p:nvPr/>
        </p:nvSpPr>
        <p:spPr>
          <a:xfrm>
            <a:off x="5308475" y="170062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93" name="Google Shape;793;p97"/>
          <p:cNvSpPr txBox="1"/>
          <p:nvPr/>
        </p:nvSpPr>
        <p:spPr>
          <a:xfrm>
            <a:off x="5308475" y="2127475"/>
            <a:ext cx="12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94" name="Google Shape;794;p97"/>
          <p:cNvCxnSpPr>
            <a:stCxn id="785" idx="3"/>
            <a:endCxn id="788" idx="1"/>
          </p:cNvCxnSpPr>
          <p:nvPr/>
        </p:nvCxnSpPr>
        <p:spPr>
          <a:xfrm>
            <a:off x="3149425" y="1452350"/>
            <a:ext cx="579000" cy="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5" name="Google Shape;795;p97"/>
          <p:cNvCxnSpPr>
            <a:stCxn id="785" idx="3"/>
            <a:endCxn id="789" idx="1"/>
          </p:cNvCxnSpPr>
          <p:nvPr/>
        </p:nvCxnSpPr>
        <p:spPr>
          <a:xfrm>
            <a:off x="3149425" y="1452350"/>
            <a:ext cx="579000" cy="4617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6" name="Google Shape;796;p97"/>
          <p:cNvCxnSpPr>
            <a:stCxn id="785" idx="3"/>
            <a:endCxn id="790" idx="1"/>
          </p:cNvCxnSpPr>
          <p:nvPr/>
        </p:nvCxnSpPr>
        <p:spPr>
          <a:xfrm>
            <a:off x="3149425" y="1452350"/>
            <a:ext cx="579000" cy="888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7" name="Google Shape;797;p97"/>
          <p:cNvCxnSpPr>
            <a:stCxn id="788" idx="3"/>
            <a:endCxn id="791" idx="1"/>
          </p:cNvCxnSpPr>
          <p:nvPr/>
        </p:nvCxnSpPr>
        <p:spPr>
          <a:xfrm>
            <a:off x="4729350" y="1452350"/>
            <a:ext cx="579000" cy="174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8" name="Google Shape;798;p97"/>
          <p:cNvCxnSpPr>
            <a:stCxn id="788" idx="3"/>
            <a:endCxn id="792" idx="1"/>
          </p:cNvCxnSpPr>
          <p:nvPr/>
        </p:nvCxnSpPr>
        <p:spPr>
          <a:xfrm>
            <a:off x="4729350" y="1452350"/>
            <a:ext cx="579000" cy="4791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9" name="Google Shape;799;p97"/>
          <p:cNvCxnSpPr>
            <a:stCxn id="788" idx="3"/>
            <a:endCxn id="793" idx="1"/>
          </p:cNvCxnSpPr>
          <p:nvPr/>
        </p:nvCxnSpPr>
        <p:spPr>
          <a:xfrm>
            <a:off x="4729350" y="1452350"/>
            <a:ext cx="579000" cy="9060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0" name="Google Shape;800;p97"/>
          <p:cNvSpPr txBox="1"/>
          <p:nvPr/>
        </p:nvSpPr>
        <p:spPr>
          <a:xfrm>
            <a:off x="4903750" y="293387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1" name="Google Shape;801;p97"/>
          <p:cNvSpPr txBox="1"/>
          <p:nvPr/>
        </p:nvSpPr>
        <p:spPr>
          <a:xfrm>
            <a:off x="4903750" y="339557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2" name="Google Shape;802;p97"/>
          <p:cNvSpPr txBox="1"/>
          <p:nvPr/>
        </p:nvSpPr>
        <p:spPr>
          <a:xfrm>
            <a:off x="4903750" y="382242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03" name="Google Shape;803;p97"/>
          <p:cNvCxnSpPr>
            <a:stCxn id="790" idx="2"/>
            <a:endCxn id="800" idx="1"/>
          </p:cNvCxnSpPr>
          <p:nvPr/>
        </p:nvCxnSpPr>
        <p:spPr>
          <a:xfrm flipH="1" rot="-5400000">
            <a:off x="4269750" y="2530950"/>
            <a:ext cx="5931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4" name="Google Shape;804;p97"/>
          <p:cNvCxnSpPr>
            <a:stCxn id="790" idx="2"/>
            <a:endCxn id="801" idx="1"/>
          </p:cNvCxnSpPr>
          <p:nvPr/>
        </p:nvCxnSpPr>
        <p:spPr>
          <a:xfrm flipH="1" rot="-5400000">
            <a:off x="4038900" y="2761800"/>
            <a:ext cx="10548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5" name="Google Shape;805;p97"/>
          <p:cNvCxnSpPr>
            <a:stCxn id="790" idx="2"/>
            <a:endCxn id="802" idx="1"/>
          </p:cNvCxnSpPr>
          <p:nvPr/>
        </p:nvCxnSpPr>
        <p:spPr>
          <a:xfrm flipH="1" rot="-5400000">
            <a:off x="3825600" y="2975100"/>
            <a:ext cx="14814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6" name="Google Shape;806;p9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корень?</a:t>
            </a:r>
            <a:endParaRPr/>
          </a:p>
        </p:txBody>
      </p:sp>
      <p:sp>
        <p:nvSpPr>
          <p:cNvPr id="812" name="Google Shape;812;p98"/>
          <p:cNvSpPr txBox="1"/>
          <p:nvPr/>
        </p:nvSpPr>
        <p:spPr>
          <a:xfrm>
            <a:off x="2148625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3" name="Google Shape;813;p98"/>
          <p:cNvSpPr txBox="1"/>
          <p:nvPr/>
        </p:nvSpPr>
        <p:spPr>
          <a:xfrm>
            <a:off x="2148625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4" name="Google Shape;814;p98"/>
          <p:cNvSpPr txBox="1"/>
          <p:nvPr/>
        </p:nvSpPr>
        <p:spPr>
          <a:xfrm>
            <a:off x="2148625" y="21449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dir_n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5" name="Google Shape;815;p98"/>
          <p:cNvSpPr txBox="1"/>
          <p:nvPr/>
        </p:nvSpPr>
        <p:spPr>
          <a:xfrm>
            <a:off x="3728550" y="12215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6" name="Google Shape;816;p98"/>
          <p:cNvSpPr txBox="1"/>
          <p:nvPr/>
        </p:nvSpPr>
        <p:spPr>
          <a:xfrm>
            <a:off x="3728550" y="168320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7" name="Google Shape;817;p98"/>
          <p:cNvSpPr txBox="1"/>
          <p:nvPr/>
        </p:nvSpPr>
        <p:spPr>
          <a:xfrm>
            <a:off x="3728550" y="2110050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8" name="Google Shape;818;p98"/>
          <p:cNvSpPr txBox="1"/>
          <p:nvPr/>
        </p:nvSpPr>
        <p:spPr>
          <a:xfrm>
            <a:off x="5308475" y="1238925"/>
            <a:ext cx="135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9" name="Google Shape;819;p98"/>
          <p:cNvSpPr txBox="1"/>
          <p:nvPr/>
        </p:nvSpPr>
        <p:spPr>
          <a:xfrm>
            <a:off x="5308475" y="170062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0" name="Google Shape;820;p98"/>
          <p:cNvSpPr txBox="1"/>
          <p:nvPr/>
        </p:nvSpPr>
        <p:spPr>
          <a:xfrm>
            <a:off x="5308475" y="2127475"/>
            <a:ext cx="12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block_n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21" name="Google Shape;821;p98"/>
          <p:cNvCxnSpPr>
            <a:stCxn id="812" idx="3"/>
            <a:endCxn id="815" idx="1"/>
          </p:cNvCxnSpPr>
          <p:nvPr/>
        </p:nvCxnSpPr>
        <p:spPr>
          <a:xfrm>
            <a:off x="3149425" y="1452350"/>
            <a:ext cx="579000" cy="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2" name="Google Shape;822;p98"/>
          <p:cNvCxnSpPr>
            <a:stCxn id="812" idx="3"/>
            <a:endCxn id="816" idx="1"/>
          </p:cNvCxnSpPr>
          <p:nvPr/>
        </p:nvCxnSpPr>
        <p:spPr>
          <a:xfrm>
            <a:off x="3149425" y="1452350"/>
            <a:ext cx="579000" cy="4617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3" name="Google Shape;823;p98"/>
          <p:cNvCxnSpPr>
            <a:stCxn id="812" idx="3"/>
            <a:endCxn id="817" idx="1"/>
          </p:cNvCxnSpPr>
          <p:nvPr/>
        </p:nvCxnSpPr>
        <p:spPr>
          <a:xfrm>
            <a:off x="3149425" y="1452350"/>
            <a:ext cx="579000" cy="8886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4" name="Google Shape;824;p98"/>
          <p:cNvCxnSpPr>
            <a:stCxn id="815" idx="3"/>
            <a:endCxn id="818" idx="1"/>
          </p:cNvCxnSpPr>
          <p:nvPr/>
        </p:nvCxnSpPr>
        <p:spPr>
          <a:xfrm>
            <a:off x="4729350" y="1452350"/>
            <a:ext cx="579000" cy="174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5" name="Google Shape;825;p98"/>
          <p:cNvCxnSpPr>
            <a:stCxn id="815" idx="3"/>
            <a:endCxn id="819" idx="1"/>
          </p:cNvCxnSpPr>
          <p:nvPr/>
        </p:nvCxnSpPr>
        <p:spPr>
          <a:xfrm>
            <a:off x="4729350" y="1452350"/>
            <a:ext cx="579000" cy="4791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6" name="Google Shape;826;p98"/>
          <p:cNvCxnSpPr>
            <a:stCxn id="815" idx="3"/>
            <a:endCxn id="820" idx="1"/>
          </p:cNvCxnSpPr>
          <p:nvPr/>
        </p:nvCxnSpPr>
        <p:spPr>
          <a:xfrm>
            <a:off x="4729350" y="1452350"/>
            <a:ext cx="579000" cy="9060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7" name="Google Shape;827;p98"/>
          <p:cNvSpPr txBox="1"/>
          <p:nvPr/>
        </p:nvSpPr>
        <p:spPr>
          <a:xfrm>
            <a:off x="4903750" y="293387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file_1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8" name="Google Shape;828;p98"/>
          <p:cNvSpPr txBox="1"/>
          <p:nvPr/>
        </p:nvSpPr>
        <p:spPr>
          <a:xfrm>
            <a:off x="4903750" y="339557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9" name="Google Shape;829;p98"/>
          <p:cNvSpPr txBox="1"/>
          <p:nvPr/>
        </p:nvSpPr>
        <p:spPr>
          <a:xfrm>
            <a:off x="4903750" y="3822425"/>
            <a:ext cx="100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file_n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30" name="Google Shape;830;p98"/>
          <p:cNvCxnSpPr>
            <a:stCxn id="817" idx="2"/>
            <a:endCxn id="827" idx="1"/>
          </p:cNvCxnSpPr>
          <p:nvPr/>
        </p:nvCxnSpPr>
        <p:spPr>
          <a:xfrm flipH="1" rot="-5400000">
            <a:off x="4269750" y="2530950"/>
            <a:ext cx="5931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1" name="Google Shape;831;p98"/>
          <p:cNvCxnSpPr>
            <a:stCxn id="817" idx="2"/>
            <a:endCxn id="828" idx="1"/>
          </p:cNvCxnSpPr>
          <p:nvPr/>
        </p:nvCxnSpPr>
        <p:spPr>
          <a:xfrm flipH="1" rot="-5400000">
            <a:off x="4038900" y="2761800"/>
            <a:ext cx="10548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2" name="Google Shape;832;p98"/>
          <p:cNvCxnSpPr>
            <a:stCxn id="817" idx="2"/>
            <a:endCxn id="829" idx="1"/>
          </p:cNvCxnSpPr>
          <p:nvPr/>
        </p:nvCxnSpPr>
        <p:spPr>
          <a:xfrm flipH="1" rot="-5400000">
            <a:off x="3825600" y="2975100"/>
            <a:ext cx="1481400" cy="6747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3" name="Google Shape;833;p98"/>
          <p:cNvSpPr txBox="1"/>
          <p:nvPr/>
        </p:nvSpPr>
        <p:spPr>
          <a:xfrm>
            <a:off x="820875" y="1221500"/>
            <a:ext cx="74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????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834" name="Google Shape;834;p98"/>
          <p:cNvCxnSpPr>
            <a:stCxn id="833" idx="3"/>
            <a:endCxn id="812" idx="1"/>
          </p:cNvCxnSpPr>
          <p:nvPr/>
        </p:nvCxnSpPr>
        <p:spPr>
          <a:xfrm>
            <a:off x="1569375" y="1452350"/>
            <a:ext cx="579300" cy="6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5" name="Google Shape;835;p98"/>
          <p:cNvCxnSpPr>
            <a:stCxn id="833" idx="3"/>
            <a:endCxn id="813" idx="1"/>
          </p:cNvCxnSpPr>
          <p:nvPr/>
        </p:nvCxnSpPr>
        <p:spPr>
          <a:xfrm>
            <a:off x="1569375" y="1452350"/>
            <a:ext cx="579300" cy="4617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6" name="Google Shape;836;p98"/>
          <p:cNvCxnSpPr>
            <a:stCxn id="833" idx="3"/>
            <a:endCxn id="814" idx="1"/>
          </p:cNvCxnSpPr>
          <p:nvPr/>
        </p:nvCxnSpPr>
        <p:spPr>
          <a:xfrm>
            <a:off x="1569375" y="1452350"/>
            <a:ext cx="579300" cy="9234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7" name="Google Shape;837;p9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99"/>
          <p:cNvPicPr preferRelativeResize="0"/>
          <p:nvPr/>
        </p:nvPicPr>
        <p:blipFill rotWithShape="1">
          <a:blip r:embed="rId3">
            <a:alphaModFix/>
          </a:blip>
          <a:srcRect b="65489" l="0" r="0" t="0"/>
          <a:stretch/>
        </p:blipFill>
        <p:spPr>
          <a:xfrm>
            <a:off x="108250" y="118500"/>
            <a:ext cx="5010750" cy="12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900" y="1734450"/>
            <a:ext cx="6852775" cy="33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9"/>
          <p:cNvSpPr txBox="1"/>
          <p:nvPr>
            <p:ph type="title"/>
          </p:nvPr>
        </p:nvSpPr>
        <p:spPr>
          <a:xfrm>
            <a:off x="5459900" y="445025"/>
            <a:ext cx="337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блоке 0x121...</a:t>
            </a:r>
            <a:endParaRPr/>
          </a:p>
        </p:txBody>
      </p:sp>
      <p:sp>
        <p:nvSpPr>
          <p:cNvPr id="845" name="Google Shape;845;p9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712925"/>
            <a:ext cx="6765487" cy="42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00"/>
          <p:cNvSpPr txBox="1"/>
          <p:nvPr>
            <p:ph type="title"/>
          </p:nvPr>
        </p:nvSpPr>
        <p:spPr>
          <a:xfrm>
            <a:off x="152400" y="140225"/>
            <a:ext cx="8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блоке 0x121… Почти всегда</a:t>
            </a:r>
            <a:endParaRPr/>
          </a:p>
        </p:txBody>
      </p:sp>
      <p:sp>
        <p:nvSpPr>
          <p:cNvPr id="852" name="Google Shape;852;p100"/>
          <p:cNvSpPr txBox="1"/>
          <p:nvPr/>
        </p:nvSpPr>
        <p:spPr>
          <a:xfrm>
            <a:off x="7306850" y="1081675"/>
            <a:ext cx="172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ещё в корне хранится название дискеты</a:t>
            </a:r>
            <a:endParaRPr/>
          </a:p>
        </p:txBody>
      </p:sp>
      <p:cxnSp>
        <p:nvCxnSpPr>
          <p:cNvPr id="853" name="Google Shape;853;p100"/>
          <p:cNvCxnSpPr>
            <a:stCxn id="852" idx="1"/>
          </p:cNvCxnSpPr>
          <p:nvPr/>
        </p:nvCxnSpPr>
        <p:spPr>
          <a:xfrm rot="10800000">
            <a:off x="6497450" y="1309825"/>
            <a:ext cx="809400" cy="187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4" name="Google Shape;854;p10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3975"/>
            <a:ext cx="7772400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1"/>
          <p:cNvSpPr txBox="1"/>
          <p:nvPr>
            <p:ph type="title"/>
          </p:nvPr>
        </p:nvSpPr>
        <p:spPr>
          <a:xfrm>
            <a:off x="152400" y="445025"/>
            <a:ext cx="8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 не всегда</a:t>
            </a:r>
            <a:endParaRPr/>
          </a:p>
        </p:txBody>
      </p:sp>
      <p:sp>
        <p:nvSpPr>
          <p:cNvPr id="861" name="Google Shape;861;p101"/>
          <p:cNvSpPr txBox="1"/>
          <p:nvPr/>
        </p:nvSpPr>
        <p:spPr>
          <a:xfrm>
            <a:off x="456225" y="4385600"/>
            <a:ext cx="59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… Но тогда </a:t>
            </a:r>
            <a:r>
              <a:rPr lang="ru"/>
              <a:t>номер </a:t>
            </a:r>
            <a:r>
              <a:rPr lang="ru"/>
              <a:t>корнев</a:t>
            </a:r>
            <a:r>
              <a:rPr lang="ru"/>
              <a:t>ого</a:t>
            </a:r>
            <a:r>
              <a:rPr lang="ru"/>
              <a:t> блока лежит по адресу 0x20. Всегда (?)</a:t>
            </a:r>
            <a:endParaRPr/>
          </a:p>
        </p:txBody>
      </p:sp>
      <p:sp>
        <p:nvSpPr>
          <p:cNvPr id="862" name="Google Shape;862;p10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8885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02"/>
          <p:cNvSpPr txBox="1"/>
          <p:nvPr>
            <p:ph idx="1" type="body"/>
          </p:nvPr>
        </p:nvSpPr>
        <p:spPr>
          <a:xfrm>
            <a:off x="5786325" y="1152475"/>
            <a:ext cx="291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CCOS-disk-tools v0.1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Вывод содержимого образа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Дамп образа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ru"/>
              <a:t>Замена файла</a:t>
            </a:r>
            <a:endParaRPr/>
          </a:p>
        </p:txBody>
      </p:sp>
      <p:sp>
        <p:nvSpPr>
          <p:cNvPr id="869" name="Google Shape;869;p10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2393"/>
            <a:ext cx="9144001" cy="41987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03"/>
          <p:cNvSpPr txBox="1"/>
          <p:nvPr>
            <p:ph type="title"/>
          </p:nvPr>
        </p:nvSpPr>
        <p:spPr>
          <a:xfrm>
            <a:off x="6085375" y="445025"/>
            <a:ext cx="274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ещё многого не знаем</a:t>
            </a:r>
            <a:endParaRPr/>
          </a:p>
        </p:txBody>
      </p:sp>
      <p:pic>
        <p:nvPicPr>
          <p:cNvPr id="875" name="Google Shape;87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80575" cy="4838398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03"/>
          <p:cNvSpPr txBox="1"/>
          <p:nvPr>
            <p:ph idx="1" type="body"/>
          </p:nvPr>
        </p:nvSpPr>
        <p:spPr>
          <a:xfrm>
            <a:off x="5932975" y="1847275"/>
            <a:ext cx="2918700" cy="1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… И почти не умеем редактировать образ</a:t>
            </a:r>
            <a:endParaRPr/>
          </a:p>
        </p:txBody>
      </p:sp>
      <p:sp>
        <p:nvSpPr>
          <p:cNvPr id="877" name="Google Shape;877;p103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Нам нужно больше источников!</a:t>
            </a:r>
            <a:endParaRPr/>
          </a:p>
        </p:txBody>
      </p:sp>
      <p:pic>
        <p:nvPicPr>
          <p:cNvPr id="883" name="Google Shape;883;p104"/>
          <p:cNvPicPr preferRelativeResize="0"/>
          <p:nvPr/>
        </p:nvPicPr>
        <p:blipFill rotWithShape="1">
          <a:blip r:embed="rId3">
            <a:alphaModFix/>
          </a:blip>
          <a:srcRect b="0" l="0" r="25166" t="0"/>
          <a:stretch/>
        </p:blipFill>
        <p:spPr>
          <a:xfrm>
            <a:off x="152400" y="1170125"/>
            <a:ext cx="3916776" cy="17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4600" y="1170125"/>
            <a:ext cx="4766999" cy="29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04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Источник 1: InteGRiD</a:t>
            </a:r>
            <a:endParaRPr/>
          </a:p>
        </p:txBody>
      </p:sp>
      <p:sp>
        <p:nvSpPr>
          <p:cNvPr id="891" name="Google Shape;891;p105"/>
          <p:cNvSpPr txBox="1"/>
          <p:nvPr>
            <p:ph idx="1" type="body"/>
          </p:nvPr>
        </p:nvSpPr>
        <p:spPr>
          <a:xfrm>
            <a:off x="4363525" y="1152475"/>
            <a:ext cx="434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Прослойка совместимости для запуска софта для GRiD-OS на IBM PC</a:t>
            </a:r>
            <a:endParaRPr/>
          </a:p>
        </p:txBody>
      </p:sp>
      <p:pic>
        <p:nvPicPr>
          <p:cNvPr id="892" name="Google Shape;89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50" y="1089973"/>
            <a:ext cx="4032724" cy="38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05"/>
          <p:cNvSpPr txBox="1"/>
          <p:nvPr/>
        </p:nvSpPr>
        <p:spPr>
          <a:xfrm>
            <a:off x="4635775" y="3980875"/>
            <a:ext cx="197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`</a:t>
            </a:r>
            <a:r>
              <a:rPr lang="ru"/>
              <a:t> Разделитель пути!</a:t>
            </a:r>
            <a:br>
              <a:rPr lang="ru"/>
            </a:br>
            <a:endParaRPr/>
          </a:p>
        </p:txBody>
      </p:sp>
      <p:cxnSp>
        <p:nvCxnSpPr>
          <p:cNvPr id="894" name="Google Shape;894;p105"/>
          <p:cNvCxnSpPr>
            <a:stCxn id="893" idx="1"/>
          </p:cNvCxnSpPr>
          <p:nvPr/>
        </p:nvCxnSpPr>
        <p:spPr>
          <a:xfrm rot="10800000">
            <a:off x="1133275" y="3826225"/>
            <a:ext cx="3502500" cy="4932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5" name="Google Shape;895;p105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85882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SPoC</a:t>
            </a:r>
            <a:endParaRPr/>
          </a:p>
        </p:txBody>
      </p:sp>
      <p:sp>
        <p:nvSpPr>
          <p:cNvPr id="902" name="Google Shape;902;p106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VBox + InteGRiD = SPoC в каждый дом!</a:t>
            </a:r>
            <a:endParaRPr/>
          </a:p>
        </p:txBody>
      </p:sp>
      <p:pic>
        <p:nvPicPr>
          <p:cNvPr id="908" name="Google Shape;90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096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07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VBox + InteGRiD = SPoC в каждый дом!</a:t>
            </a:r>
            <a:endParaRPr/>
          </a:p>
        </p:txBody>
      </p:sp>
      <p:pic>
        <p:nvPicPr>
          <p:cNvPr id="915" name="Google Shape;91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096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08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Источник 2:</a:t>
            </a:r>
            <a:endParaRPr/>
          </a:p>
        </p:txBody>
      </p:sp>
      <p:pic>
        <p:nvPicPr>
          <p:cNvPr id="922" name="Google Shape;92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095632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09"/>
          <p:cNvPicPr preferRelativeResize="0"/>
          <p:nvPr/>
        </p:nvPicPr>
        <p:blipFill rotWithShape="1">
          <a:blip r:embed="rId4">
            <a:alphaModFix/>
          </a:blip>
          <a:srcRect b="0" l="0" r="14792" t="0"/>
          <a:stretch/>
        </p:blipFill>
        <p:spPr>
          <a:xfrm>
            <a:off x="4572001" y="4203275"/>
            <a:ext cx="3912200" cy="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382300"/>
            <a:ext cx="265249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09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Процесс пошёл...</a:t>
            </a:r>
            <a:endParaRPr/>
          </a:p>
        </p:txBody>
      </p:sp>
      <p:pic>
        <p:nvPicPr>
          <p:cNvPr id="931" name="Google Shape;931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624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275" y="1170125"/>
            <a:ext cx="4124325" cy="36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094050"/>
            <a:ext cx="3195632" cy="28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10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719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700" y="152400"/>
            <a:ext cx="37719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11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0556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12"/>
          <p:cNvSpPr txBox="1"/>
          <p:nvPr>
            <p:ph idx="12" type="sldNum"/>
          </p:nvPr>
        </p:nvSpPr>
        <p:spPr>
          <a:xfrm>
            <a:off x="8548658" y="4676674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